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media/image6.jpg" ContentType="image/pn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60" r:id="rId3"/>
    <p:sldId id="270" r:id="rId4"/>
    <p:sldId id="261" r:id="rId5"/>
    <p:sldId id="268" r:id="rId6"/>
    <p:sldId id="269" r:id="rId7"/>
    <p:sldId id="271" r:id="rId8"/>
    <p:sldId id="272" r:id="rId9"/>
    <p:sldId id="262" r:id="rId10"/>
    <p:sldId id="273" r:id="rId11"/>
    <p:sldId id="263" r:id="rId12"/>
    <p:sldId id="264" r:id="rId13"/>
    <p:sldId id="274" r:id="rId14"/>
    <p:sldId id="265" r:id="rId15"/>
    <p:sldId id="266" r:id="rId16"/>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4" d="100"/>
          <a:sy n="74" d="100"/>
        </p:scale>
        <p:origin x="72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fld id="{6A018917-1DF2-4A14-B992-A594341E52B4}" type="datetimeFigureOut">
              <a:rPr lang="zh-TW" altLang="en-US" smtClean="0"/>
              <a:t>2016/10/12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6D852D9-D782-4700-A476-41AFA6E014CA}" type="slidenum">
              <a:rPr lang="zh-TW" altLang="en-US" smtClean="0"/>
              <a:t>‹#›</a:t>
            </a:fld>
            <a:endParaRPr lang="zh-TW" altLang="en-US"/>
          </a:p>
        </p:txBody>
      </p:sp>
    </p:spTree>
    <p:extLst>
      <p:ext uri="{BB962C8B-B14F-4D97-AF65-F5344CB8AC3E}">
        <p14:creationId xmlns:p14="http://schemas.microsoft.com/office/powerpoint/2010/main" val="4077098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6A018917-1DF2-4A14-B992-A594341E52B4}" type="datetimeFigureOut">
              <a:rPr lang="zh-TW" altLang="en-US" smtClean="0"/>
              <a:t>2016/10/12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6D852D9-D782-4700-A476-41AFA6E014CA}" type="slidenum">
              <a:rPr lang="zh-TW" altLang="en-US" smtClean="0"/>
              <a:t>‹#›</a:t>
            </a:fld>
            <a:endParaRPr lang="zh-TW" altLang="en-US"/>
          </a:p>
        </p:txBody>
      </p:sp>
    </p:spTree>
    <p:extLst>
      <p:ext uri="{BB962C8B-B14F-4D97-AF65-F5344CB8AC3E}">
        <p14:creationId xmlns:p14="http://schemas.microsoft.com/office/powerpoint/2010/main" val="3250455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6A018917-1DF2-4A14-B992-A594341E52B4}" type="datetimeFigureOut">
              <a:rPr lang="zh-TW" altLang="en-US" smtClean="0"/>
              <a:t>2016/10/12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6D852D9-D782-4700-A476-41AFA6E014CA}" type="slidenum">
              <a:rPr lang="zh-TW" altLang="en-US" smtClean="0"/>
              <a:t>‹#›</a:t>
            </a:fld>
            <a:endParaRPr lang="zh-TW" altLang="en-US"/>
          </a:p>
        </p:txBody>
      </p:sp>
    </p:spTree>
    <p:extLst>
      <p:ext uri="{BB962C8B-B14F-4D97-AF65-F5344CB8AC3E}">
        <p14:creationId xmlns:p14="http://schemas.microsoft.com/office/powerpoint/2010/main" val="1504609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457172" y="273352"/>
            <a:ext cx="8228763" cy="1145009"/>
          </a:xfrm>
          <a:prstGeom prst="rect">
            <a:avLst/>
          </a:prstGeom>
        </p:spPr>
        <p:txBody>
          <a:bodyPr lIns="0" tIns="0" rIns="0" bIns="0" anchor="ctr"/>
          <a:lstStyle/>
          <a:p>
            <a:pPr algn="ctr"/>
            <a:endParaRPr lang="en-US" sz="3991" b="0" strike="noStrike" spc="-1">
              <a:solidFill>
                <a:srgbClr val="000000"/>
              </a:solidFill>
              <a:uFill>
                <a:solidFill>
                  <a:srgbClr val="FFFFFF"/>
                </a:solidFill>
              </a:uFill>
              <a:latin typeface="Arial"/>
            </a:endParaRPr>
          </a:p>
        </p:txBody>
      </p:sp>
      <p:sp>
        <p:nvSpPr>
          <p:cNvPr id="6" name="PlaceHolder 2"/>
          <p:cNvSpPr>
            <a:spLocks noGrp="1"/>
          </p:cNvSpPr>
          <p:nvPr>
            <p:ph type="subTitle"/>
          </p:nvPr>
        </p:nvSpPr>
        <p:spPr>
          <a:xfrm>
            <a:off x="457172" y="1604841"/>
            <a:ext cx="8228763" cy="3977484"/>
          </a:xfrm>
          <a:prstGeom prst="rect">
            <a:avLst/>
          </a:prstGeom>
        </p:spPr>
        <p:txBody>
          <a:bodyPr lIns="0" tIns="0" rIns="0" bIns="0" anchor="ctr"/>
          <a:lstStyle/>
          <a:p>
            <a:pPr algn="ctr"/>
            <a:endParaRPr lang="en-US" sz="2903" b="0" strike="noStrike" spc="-1">
              <a:solidFill>
                <a:srgbClr val="000000"/>
              </a:solidFill>
              <a:uFill>
                <a:solidFill>
                  <a:srgbClr val="FFFFFF"/>
                </a:solidFill>
              </a:uFill>
              <a:latin typeface="Arial"/>
            </a:endParaRPr>
          </a:p>
        </p:txBody>
      </p:sp>
    </p:spTree>
    <p:extLst>
      <p:ext uri="{BB962C8B-B14F-4D97-AF65-F5344CB8AC3E}">
        <p14:creationId xmlns:p14="http://schemas.microsoft.com/office/powerpoint/2010/main" val="2404003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fld id="{6A018917-1DF2-4A14-B992-A594341E52B4}" type="datetimeFigureOut">
              <a:rPr lang="zh-TW" altLang="en-US" smtClean="0"/>
              <a:t>2016/10/12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6D852D9-D782-4700-A476-41AFA6E014CA}" type="slidenum">
              <a:rPr lang="zh-TW" altLang="en-US" smtClean="0"/>
              <a:t>‹#›</a:t>
            </a:fld>
            <a:endParaRPr lang="zh-TW" altLang="en-US"/>
          </a:p>
        </p:txBody>
      </p:sp>
    </p:spTree>
    <p:extLst>
      <p:ext uri="{BB962C8B-B14F-4D97-AF65-F5344CB8AC3E}">
        <p14:creationId xmlns:p14="http://schemas.microsoft.com/office/powerpoint/2010/main" val="39451343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fld id="{6A018917-1DF2-4A14-B992-A594341E52B4}" type="datetimeFigureOut">
              <a:rPr lang="zh-TW" altLang="en-US" smtClean="0"/>
              <a:t>2016/10/12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F6D852D9-D782-4700-A476-41AFA6E014CA}" type="slidenum">
              <a:rPr lang="zh-TW" altLang="en-US" smtClean="0"/>
              <a:t>‹#›</a:t>
            </a:fld>
            <a:endParaRPr lang="zh-TW" altLang="en-US"/>
          </a:p>
        </p:txBody>
      </p:sp>
    </p:spTree>
    <p:extLst>
      <p:ext uri="{BB962C8B-B14F-4D97-AF65-F5344CB8AC3E}">
        <p14:creationId xmlns:p14="http://schemas.microsoft.com/office/powerpoint/2010/main" val="530943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fld id="{6A018917-1DF2-4A14-B992-A594341E52B4}" type="datetimeFigureOut">
              <a:rPr lang="zh-TW" altLang="en-US" smtClean="0"/>
              <a:t>2016/10/12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F6D852D9-D782-4700-A476-41AFA6E014CA}" type="slidenum">
              <a:rPr lang="zh-TW" altLang="en-US" smtClean="0"/>
              <a:t>‹#›</a:t>
            </a:fld>
            <a:endParaRPr lang="zh-TW" altLang="en-US"/>
          </a:p>
        </p:txBody>
      </p:sp>
    </p:spTree>
    <p:extLst>
      <p:ext uri="{BB962C8B-B14F-4D97-AF65-F5344CB8AC3E}">
        <p14:creationId xmlns:p14="http://schemas.microsoft.com/office/powerpoint/2010/main" val="2156470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Content Placeholder 3"/>
          <p:cNvSpPr>
            <a:spLocks noGrp="1"/>
          </p:cNvSpPr>
          <p:nvPr>
            <p:ph sz="half" idx="2"/>
          </p:nvPr>
        </p:nvSpPr>
        <p:spPr>
          <a:xfrm>
            <a:off x="629842" y="2505075"/>
            <a:ext cx="3868340"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Content Placeholder 5"/>
          <p:cNvSpPr>
            <a:spLocks noGrp="1"/>
          </p:cNvSpPr>
          <p:nvPr>
            <p:ph sz="quarter" idx="4"/>
          </p:nvPr>
        </p:nvSpPr>
        <p:spPr>
          <a:xfrm>
            <a:off x="4629150" y="2505075"/>
            <a:ext cx="3887391"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fld id="{6A018917-1DF2-4A14-B992-A594341E52B4}" type="datetimeFigureOut">
              <a:rPr lang="zh-TW" altLang="en-US" smtClean="0"/>
              <a:t>2016/10/12</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F6D852D9-D782-4700-A476-41AFA6E014CA}" type="slidenum">
              <a:rPr lang="zh-TW" altLang="en-US" smtClean="0"/>
              <a:t>‹#›</a:t>
            </a:fld>
            <a:endParaRPr lang="zh-TW" altLang="en-US"/>
          </a:p>
        </p:txBody>
      </p:sp>
    </p:spTree>
    <p:extLst>
      <p:ext uri="{BB962C8B-B14F-4D97-AF65-F5344CB8AC3E}">
        <p14:creationId xmlns:p14="http://schemas.microsoft.com/office/powerpoint/2010/main" val="3298591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fld id="{6A018917-1DF2-4A14-B992-A594341E52B4}" type="datetimeFigureOut">
              <a:rPr lang="zh-TW" altLang="en-US" smtClean="0"/>
              <a:t>2016/10/12</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F6D852D9-D782-4700-A476-41AFA6E014CA}" type="slidenum">
              <a:rPr lang="zh-TW" altLang="en-US" smtClean="0"/>
              <a:t>‹#›</a:t>
            </a:fld>
            <a:endParaRPr lang="zh-TW" altLang="en-US"/>
          </a:p>
        </p:txBody>
      </p:sp>
    </p:spTree>
    <p:extLst>
      <p:ext uri="{BB962C8B-B14F-4D97-AF65-F5344CB8AC3E}">
        <p14:creationId xmlns:p14="http://schemas.microsoft.com/office/powerpoint/2010/main" val="1556045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018917-1DF2-4A14-B992-A594341E52B4}" type="datetimeFigureOut">
              <a:rPr lang="zh-TW" altLang="en-US" smtClean="0"/>
              <a:t>2016/10/12</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F6D852D9-D782-4700-A476-41AFA6E014CA}" type="slidenum">
              <a:rPr lang="zh-TW" altLang="en-US" smtClean="0"/>
              <a:t>‹#›</a:t>
            </a:fld>
            <a:endParaRPr lang="zh-TW" altLang="en-US"/>
          </a:p>
        </p:txBody>
      </p:sp>
    </p:spTree>
    <p:extLst>
      <p:ext uri="{BB962C8B-B14F-4D97-AF65-F5344CB8AC3E}">
        <p14:creationId xmlns:p14="http://schemas.microsoft.com/office/powerpoint/2010/main" val="1014147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TW" altLang="en-US" smtClean="0"/>
              <a:t>按一下以編輯母片標題樣式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6A018917-1DF2-4A14-B992-A594341E52B4}" type="datetimeFigureOut">
              <a:rPr lang="zh-TW" altLang="en-US" smtClean="0"/>
              <a:t>2016/10/12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F6D852D9-D782-4700-A476-41AFA6E014CA}" type="slidenum">
              <a:rPr lang="zh-TW" altLang="en-US" smtClean="0"/>
              <a:t>‹#›</a:t>
            </a:fld>
            <a:endParaRPr lang="zh-TW" altLang="en-US"/>
          </a:p>
        </p:txBody>
      </p:sp>
    </p:spTree>
    <p:extLst>
      <p:ext uri="{BB962C8B-B14F-4D97-AF65-F5344CB8AC3E}">
        <p14:creationId xmlns:p14="http://schemas.microsoft.com/office/powerpoint/2010/main" val="544696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fld id="{6A018917-1DF2-4A14-B992-A594341E52B4}" type="datetimeFigureOut">
              <a:rPr lang="zh-TW" altLang="en-US" smtClean="0"/>
              <a:t>2016/10/12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F6D852D9-D782-4700-A476-41AFA6E014CA}" type="slidenum">
              <a:rPr lang="zh-TW" altLang="en-US" smtClean="0"/>
              <a:t>‹#›</a:t>
            </a:fld>
            <a:endParaRPr lang="zh-TW" altLang="en-US"/>
          </a:p>
        </p:txBody>
      </p:sp>
    </p:spTree>
    <p:extLst>
      <p:ext uri="{BB962C8B-B14F-4D97-AF65-F5344CB8AC3E}">
        <p14:creationId xmlns:p14="http://schemas.microsoft.com/office/powerpoint/2010/main" val="3203968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018917-1DF2-4A14-B992-A594341E52B4}" type="datetimeFigureOut">
              <a:rPr lang="zh-TW" altLang="en-US" smtClean="0"/>
              <a:t>2016/10/12</a:t>
            </a:fld>
            <a:endParaRPr lang="zh-TW"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D852D9-D782-4700-A476-41AFA6E014CA}" type="slidenum">
              <a:rPr lang="zh-TW" altLang="en-US" smtClean="0"/>
              <a:t>‹#›</a:t>
            </a:fld>
            <a:endParaRPr lang="zh-TW" altLang="en-US"/>
          </a:p>
        </p:txBody>
      </p:sp>
    </p:spTree>
    <p:extLst>
      <p:ext uri="{BB962C8B-B14F-4D97-AF65-F5344CB8AC3E}">
        <p14:creationId xmlns:p14="http://schemas.microsoft.com/office/powerpoint/2010/main" val="66548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extShape 1"/>
          <p:cNvSpPr txBox="1"/>
          <p:nvPr/>
        </p:nvSpPr>
        <p:spPr>
          <a:xfrm>
            <a:off x="508687" y="296213"/>
            <a:ext cx="8228763" cy="4265675"/>
          </a:xfrm>
          <a:prstGeom prst="rect">
            <a:avLst/>
          </a:prstGeom>
          <a:noFill/>
          <a:ln>
            <a:noFill/>
          </a:ln>
        </p:spPr>
        <p:txBody>
          <a:bodyPr lIns="0" tIns="0" rIns="0" bIns="0" anchor="ctr"/>
          <a:lstStyle/>
          <a:p>
            <a:pPr algn="ctr"/>
            <a:r>
              <a:rPr lang="en-US" sz="3200" spc="-1" dirty="0">
                <a:solidFill>
                  <a:srgbClr val="000000"/>
                </a:solidFill>
                <a:uFill>
                  <a:solidFill>
                    <a:srgbClr val="FFFFFF"/>
                  </a:solidFill>
                </a:uFill>
                <a:latin typeface="Times New Roman" panose="02020603050405020304" pitchFamily="18" charset="0"/>
                <a:cs typeface="Times New Roman" panose="02020603050405020304" pitchFamily="18" charset="0"/>
              </a:rPr>
              <a:t>Driving </a:t>
            </a:r>
            <a:r>
              <a:rPr lang="en-US" sz="32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behaviour</a:t>
            </a:r>
            <a:r>
              <a:rPr lang="en-US" sz="3200" spc="-1" dirty="0">
                <a:solidFill>
                  <a:srgbClr val="000000"/>
                </a:solidFill>
                <a:uFill>
                  <a:solidFill>
                    <a:srgbClr val="FFFFFF"/>
                  </a:solidFill>
                </a:uFill>
                <a:latin typeface="Times New Roman" panose="02020603050405020304" pitchFamily="18" charset="0"/>
                <a:cs typeface="Times New Roman" panose="02020603050405020304" pitchFamily="18" charset="0"/>
              </a:rPr>
              <a:t> responses to a moose encounter, automatic </a:t>
            </a:r>
            <a:r>
              <a:rPr lang="en-US" sz="32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speedcamera</a:t>
            </a:r>
            <a:r>
              <a:rPr lang="en-US" sz="3200" spc="-1" dirty="0">
                <a:solidFill>
                  <a:srgbClr val="000000"/>
                </a:solidFill>
                <a:uFill>
                  <a:solidFill>
                    <a:srgbClr val="FFFFFF"/>
                  </a:solidFill>
                </a:uFill>
                <a:latin typeface="Times New Roman" panose="02020603050405020304" pitchFamily="18" charset="0"/>
                <a:cs typeface="Times New Roman" panose="02020603050405020304" pitchFamily="18" charset="0"/>
              </a:rPr>
              <a:t>, wildlife warning sign and radio message </a:t>
            </a:r>
            <a:r>
              <a:rPr lang="en-US" sz="3200" spc="-1" dirty="0" smtClean="0">
                <a:solidFill>
                  <a:srgbClr val="000000"/>
                </a:solidFill>
                <a:uFill>
                  <a:solidFill>
                    <a:srgbClr val="FFFFFF"/>
                  </a:solidFill>
                </a:uFill>
                <a:latin typeface="Times New Roman" panose="02020603050405020304" pitchFamily="18" charset="0"/>
                <a:cs typeface="Times New Roman" panose="02020603050405020304" pitchFamily="18" charset="0"/>
              </a:rPr>
              <a:t>determined in </a:t>
            </a:r>
            <a:r>
              <a:rPr lang="en-US" sz="3200" spc="-1" dirty="0">
                <a:solidFill>
                  <a:srgbClr val="000000"/>
                </a:solidFill>
                <a:uFill>
                  <a:solidFill>
                    <a:srgbClr val="FFFFFF"/>
                  </a:solidFill>
                </a:uFill>
                <a:latin typeface="Times New Roman" panose="02020603050405020304" pitchFamily="18" charset="0"/>
                <a:cs typeface="Times New Roman" panose="02020603050405020304" pitchFamily="18" charset="0"/>
              </a:rPr>
              <a:t>a factorial simulator study</a:t>
            </a:r>
          </a:p>
        </p:txBody>
      </p:sp>
      <p:sp>
        <p:nvSpPr>
          <p:cNvPr id="40" name="TextShape 2"/>
          <p:cNvSpPr txBox="1"/>
          <p:nvPr/>
        </p:nvSpPr>
        <p:spPr>
          <a:xfrm>
            <a:off x="508686" y="4239917"/>
            <a:ext cx="8228763" cy="1793746"/>
          </a:xfrm>
          <a:prstGeom prst="rect">
            <a:avLst/>
          </a:prstGeom>
          <a:noFill/>
          <a:ln>
            <a:noFill/>
          </a:ln>
        </p:spPr>
        <p:txBody>
          <a:bodyPr lIns="0" tIns="0" rIns="0" bIns="0" anchor="ctr"/>
          <a:lstStyle/>
          <a:p>
            <a:pPr>
              <a:lnSpc>
                <a:spcPct val="150000"/>
              </a:lnSpc>
            </a:pPr>
            <a:r>
              <a:rPr lang="en-US" sz="2000" spc="-1" dirty="0" err="1">
                <a:solidFill>
                  <a:srgbClr val="000000"/>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rPr>
              <a:t>期刊</a:t>
            </a:r>
            <a:r>
              <a:rPr lang="en-US" sz="2000" spc="-1" dirty="0">
                <a:solidFill>
                  <a:srgbClr val="000000"/>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rPr>
              <a:t>: </a:t>
            </a:r>
            <a:r>
              <a:rPr lang="en-US" sz="2000" spc="-1" dirty="0" smtClean="0">
                <a:solidFill>
                  <a:srgbClr val="000000"/>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rPr>
              <a:t> Accident </a:t>
            </a:r>
            <a:r>
              <a:rPr lang="en-US" sz="2000" spc="-1" dirty="0">
                <a:solidFill>
                  <a:srgbClr val="000000"/>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rPr>
              <a:t>Analysis and Prevention</a:t>
            </a:r>
          </a:p>
          <a:p>
            <a:pPr>
              <a:lnSpc>
                <a:spcPct val="150000"/>
              </a:lnSpc>
            </a:pPr>
            <a:r>
              <a:rPr lang="en-US" sz="2000" spc="-1" dirty="0" err="1">
                <a:solidFill>
                  <a:srgbClr val="000000"/>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rPr>
              <a:t>作者</a:t>
            </a:r>
            <a:r>
              <a:rPr lang="en-US" sz="2000" spc="-1" dirty="0">
                <a:solidFill>
                  <a:srgbClr val="000000"/>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rPr>
              <a:t>: </a:t>
            </a:r>
            <a:r>
              <a:rPr lang="en-US" sz="2000" spc="-1" dirty="0" smtClean="0">
                <a:solidFill>
                  <a:srgbClr val="000000"/>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rPr>
              <a:t> Annika </a:t>
            </a:r>
            <a:r>
              <a:rPr lang="en-US" sz="2000" spc="-1" dirty="0">
                <a:solidFill>
                  <a:srgbClr val="000000"/>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rPr>
              <a:t>K. </a:t>
            </a:r>
            <a:r>
              <a:rPr lang="en-US" sz="2000" spc="-1" dirty="0" err="1">
                <a:solidFill>
                  <a:srgbClr val="000000"/>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rPr>
              <a:t>Jägerbranda</a:t>
            </a:r>
            <a:r>
              <a:rPr lang="en-US" sz="2000" spc="-1" dirty="0">
                <a:solidFill>
                  <a:srgbClr val="000000"/>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rPr>
              <a:t>, Hans </a:t>
            </a:r>
            <a:r>
              <a:rPr lang="en-US" sz="2000" spc="-1" dirty="0" err="1">
                <a:solidFill>
                  <a:srgbClr val="000000"/>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rPr>
              <a:t>Antonsonb</a:t>
            </a:r>
            <a:endParaRPr lang="en-US" sz="2000" spc="-1" dirty="0">
              <a:solidFill>
                <a:srgbClr val="000000"/>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endParaRPr>
          </a:p>
          <a:p>
            <a:pPr>
              <a:lnSpc>
                <a:spcPct val="150000"/>
              </a:lnSpc>
            </a:pPr>
            <a:r>
              <a:rPr lang="en-US" sz="2000" spc="-1" dirty="0" err="1">
                <a:solidFill>
                  <a:srgbClr val="000000"/>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rPr>
              <a:t>同學</a:t>
            </a:r>
            <a:r>
              <a:rPr lang="en-US" sz="2000" spc="-1" dirty="0" smtClean="0">
                <a:solidFill>
                  <a:srgbClr val="000000"/>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rPr>
              <a:t>: </a:t>
            </a:r>
            <a:r>
              <a:rPr lang="en-US" sz="2000" spc="-1" dirty="0" err="1" smtClean="0">
                <a:solidFill>
                  <a:srgbClr val="000000"/>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rPr>
              <a:t>陳乃嘉</a:t>
            </a:r>
            <a:endParaRPr lang="en-US" sz="2000" spc="-1" dirty="0">
              <a:solidFill>
                <a:srgbClr val="000000"/>
              </a:solidFill>
              <a:uFill>
                <a:solidFill>
                  <a:srgbClr val="FFFFFF"/>
                </a:solidFill>
              </a:uFill>
              <a:latin typeface="Times New Roman" panose="02020603050405020304" pitchFamily="18" charset="0"/>
              <a:ea typeface="標楷體" panose="03000509000000000000" pitchFamily="65" charset="-120"/>
              <a:cs typeface="Times New Roman" panose="02020603050405020304" pitchFamily="18" charset="0"/>
            </a:endParaRPr>
          </a:p>
        </p:txBody>
      </p:sp>
    </p:spTree>
    <p:extLst>
      <p:ext uri="{BB962C8B-B14F-4D97-AF65-F5344CB8AC3E}">
        <p14:creationId xmlns:p14="http://schemas.microsoft.com/office/powerpoint/2010/main" val="413926951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28203" y="1212509"/>
            <a:ext cx="7886700" cy="5175411"/>
          </a:xfrm>
        </p:spPr>
        <p:txBody>
          <a:bodyPr>
            <a:noAutofit/>
          </a:bodyPr>
          <a:lstStyle/>
          <a:p>
            <a:pPr>
              <a:lnSpc>
                <a:spcPct val="120000"/>
              </a:lnSpc>
            </a:pPr>
            <a:r>
              <a:rPr lang="zh-TW" altLang="en-US" sz="2200" dirty="0" smtClean="0">
                <a:latin typeface="Adobe 黑体 Std R" panose="020B0400000000000000" pitchFamily="34" charset="-128"/>
                <a:ea typeface="Adobe 黑体 Std R" panose="020B0400000000000000" pitchFamily="34" charset="-128"/>
              </a:rPr>
              <a:t>野生動物預警信號和無線電警告消息顯示後都導致速度降低</a:t>
            </a:r>
            <a:endParaRPr lang="en-US" altLang="zh-TW" sz="2200" dirty="0" smtClean="0">
              <a:latin typeface="Adobe 黑体 Std R" panose="020B0400000000000000" pitchFamily="34" charset="-128"/>
              <a:ea typeface="Adobe 黑体 Std R" panose="020B0400000000000000" pitchFamily="34" charset="-128"/>
            </a:endParaRPr>
          </a:p>
          <a:p>
            <a:pPr>
              <a:lnSpc>
                <a:spcPct val="120000"/>
              </a:lnSpc>
            </a:pPr>
            <a:r>
              <a:rPr lang="zh-TW" altLang="en-US" sz="2200" dirty="0" smtClean="0">
                <a:latin typeface="Adobe 黑体 Std R" panose="020B0400000000000000" pitchFamily="34" charset="-128"/>
                <a:ea typeface="Adobe 黑体 Std R" panose="020B0400000000000000" pitchFamily="34" charset="-128"/>
              </a:rPr>
              <a:t>當試駕車過去後，野生動物警告標誌也有顯著減速效果</a:t>
            </a:r>
            <a:endParaRPr lang="en-US" altLang="zh-TW" sz="2200" dirty="0" smtClean="0">
              <a:latin typeface="Adobe 黑体 Std R" panose="020B0400000000000000" pitchFamily="34" charset="-128"/>
              <a:ea typeface="Adobe 黑体 Std R" panose="020B0400000000000000" pitchFamily="34" charset="-128"/>
            </a:endParaRPr>
          </a:p>
          <a:p>
            <a:pPr>
              <a:lnSpc>
                <a:spcPct val="120000"/>
              </a:lnSpc>
            </a:pPr>
            <a:r>
              <a:rPr lang="zh-TW" altLang="en-US" sz="2200" dirty="0" smtClean="0">
                <a:latin typeface="Adobe 黑体 Std R" panose="020B0400000000000000" pitchFamily="34" charset="-128"/>
                <a:ea typeface="Adobe 黑体 Std R" panose="020B0400000000000000" pitchFamily="34" charset="-128"/>
              </a:rPr>
              <a:t>有</a:t>
            </a:r>
            <a:r>
              <a:rPr lang="zh-TW" altLang="en-US" sz="2200" dirty="0">
                <a:latin typeface="Adobe 黑体 Std R" panose="020B0400000000000000" pitchFamily="34" charset="-128"/>
                <a:ea typeface="Adobe 黑体 Std R" panose="020B0400000000000000" pitchFamily="34" charset="-128"/>
              </a:rPr>
              <a:t>茂密的森林具有顯著減速效果（</a:t>
            </a:r>
            <a:r>
              <a:rPr lang="en-US" altLang="zh-TW" sz="2200" dirty="0">
                <a:latin typeface="Adobe 黑体 Std R" panose="020B0400000000000000" pitchFamily="34" charset="-128"/>
                <a:ea typeface="Adobe 黑体 Std R" panose="020B0400000000000000" pitchFamily="34" charset="-128"/>
              </a:rPr>
              <a:t>1.36-1.49</a:t>
            </a:r>
            <a:r>
              <a:rPr lang="zh-TW" altLang="en-US" sz="2200" dirty="0">
                <a:latin typeface="Adobe 黑体 Std R" panose="020B0400000000000000" pitchFamily="34" charset="-128"/>
                <a:ea typeface="Adobe 黑体 Std R" panose="020B0400000000000000" pitchFamily="34" charset="-128"/>
              </a:rPr>
              <a:t>公里</a:t>
            </a:r>
            <a:r>
              <a:rPr lang="en-US" altLang="zh-TW" sz="2200" dirty="0">
                <a:latin typeface="Adobe 黑体 Std R" panose="020B0400000000000000" pitchFamily="34" charset="-128"/>
                <a:ea typeface="Adobe 黑体 Std R" panose="020B0400000000000000" pitchFamily="34" charset="-128"/>
              </a:rPr>
              <a:t>/</a:t>
            </a:r>
            <a:r>
              <a:rPr lang="zh-TW" altLang="en-US" sz="2200" dirty="0">
                <a:latin typeface="Adobe 黑体 Std R" panose="020B0400000000000000" pitchFamily="34" charset="-128"/>
                <a:ea typeface="Adobe 黑体 Std R" panose="020B0400000000000000" pitchFamily="34" charset="-128"/>
              </a:rPr>
              <a:t>存在</a:t>
            </a:r>
            <a:r>
              <a:rPr lang="en-US" altLang="zh-TW" sz="2200" dirty="0">
                <a:latin typeface="Adobe 黑体 Std R" panose="020B0400000000000000" pitchFamily="34" charset="-128"/>
                <a:ea typeface="Adobe 黑体 Std R" panose="020B0400000000000000" pitchFamily="34" charset="-128"/>
              </a:rPr>
              <a:t>H</a:t>
            </a:r>
            <a:r>
              <a:rPr lang="zh-TW" altLang="en-US" sz="2200" dirty="0" smtClean="0">
                <a:latin typeface="Adobe 黑体 Std R" panose="020B0400000000000000" pitchFamily="34" charset="-128"/>
                <a:ea typeface="Adobe 黑体 Std R" panose="020B0400000000000000" pitchFamily="34" charset="-128"/>
              </a:rPr>
              <a:t>）。</a:t>
            </a:r>
            <a:endParaRPr lang="en-US" altLang="zh-TW" sz="2200" dirty="0" smtClean="0">
              <a:latin typeface="Adobe 黑体 Std R" panose="020B0400000000000000" pitchFamily="34" charset="-128"/>
              <a:ea typeface="Adobe 黑体 Std R" panose="020B0400000000000000" pitchFamily="34" charset="-128"/>
            </a:endParaRPr>
          </a:p>
          <a:p>
            <a:pPr>
              <a:lnSpc>
                <a:spcPct val="120000"/>
              </a:lnSpc>
            </a:pPr>
            <a:r>
              <a:rPr lang="zh-TW" altLang="en-US" sz="2200" dirty="0" smtClean="0">
                <a:latin typeface="Adobe 黑体 Std R" panose="020B0400000000000000" pitchFamily="34" charset="-128"/>
                <a:ea typeface="Adobe 黑体 Std R" panose="020B0400000000000000" pitchFamily="34" charset="-128"/>
              </a:rPr>
              <a:t>在</a:t>
            </a:r>
            <a:r>
              <a:rPr lang="zh-TW" altLang="en-US" sz="2200" dirty="0">
                <a:latin typeface="Adobe 黑体 Std R" panose="020B0400000000000000" pitchFamily="34" charset="-128"/>
                <a:ea typeface="Adobe 黑体 Std R" panose="020B0400000000000000" pitchFamily="34" charset="-128"/>
              </a:rPr>
              <a:t>開放的景觀沒有野生動物圍欄，司機減速</a:t>
            </a:r>
            <a:r>
              <a:rPr lang="zh-TW" altLang="en-US" sz="2200" dirty="0" smtClean="0">
                <a:latin typeface="Adobe 黑体 Std R" panose="020B0400000000000000" pitchFamily="34" charset="-128"/>
                <a:ea typeface="Adobe 黑体 Std R" panose="020B0400000000000000" pitchFamily="34" charset="-128"/>
              </a:rPr>
              <a:t>早。</a:t>
            </a:r>
            <a:endParaRPr lang="en-US" altLang="zh-TW" sz="2200" dirty="0" smtClean="0">
              <a:latin typeface="Adobe 黑体 Std R" panose="020B0400000000000000" pitchFamily="34" charset="-128"/>
              <a:ea typeface="Adobe 黑体 Std R" panose="020B0400000000000000" pitchFamily="34" charset="-128"/>
            </a:endParaRPr>
          </a:p>
          <a:p>
            <a:pPr>
              <a:lnSpc>
                <a:spcPct val="120000"/>
              </a:lnSpc>
            </a:pPr>
            <a:r>
              <a:rPr lang="zh-TW" altLang="en-US" sz="2200" dirty="0" smtClean="0">
                <a:latin typeface="Adobe 黑体 Std R" panose="020B0400000000000000" pitchFamily="34" charset="-128"/>
                <a:ea typeface="Adobe 黑体 Std R" panose="020B0400000000000000" pitchFamily="34" charset="-128"/>
              </a:rPr>
              <a:t>行駛</a:t>
            </a:r>
            <a:r>
              <a:rPr lang="zh-TW" altLang="en-US" sz="2200" dirty="0">
                <a:latin typeface="Adobe 黑体 Std R" panose="020B0400000000000000" pitchFamily="34" charset="-128"/>
                <a:ea typeface="Adobe 黑体 Std R" panose="020B0400000000000000" pitchFamily="34" charset="-128"/>
              </a:rPr>
              <a:t>在茂密的森林中</a:t>
            </a:r>
            <a:r>
              <a:rPr lang="zh-TW" altLang="en-US" sz="2200" dirty="0" smtClean="0">
                <a:latin typeface="Adobe 黑体 Std R" panose="020B0400000000000000" pitchFamily="34" charset="-128"/>
                <a:ea typeface="Adobe 黑体 Std R" panose="020B0400000000000000" pitchFamily="34" charset="-128"/>
              </a:rPr>
              <a:t>，比行駛在沒有圍牆有較</a:t>
            </a:r>
            <a:r>
              <a:rPr lang="zh-TW" altLang="en-US" sz="2200" dirty="0">
                <a:latin typeface="Adobe 黑体 Std R" panose="020B0400000000000000" pitchFamily="34" charset="-128"/>
                <a:ea typeface="Adobe 黑体 Std R" panose="020B0400000000000000" pitchFamily="34" charset="-128"/>
              </a:rPr>
              <a:t>低的速度</a:t>
            </a:r>
            <a:r>
              <a:rPr lang="zh-TW" altLang="en-US" sz="2200" dirty="0" smtClean="0">
                <a:latin typeface="Adobe 黑体 Std R" panose="020B0400000000000000" pitchFamily="34" charset="-128"/>
                <a:ea typeface="Adobe 黑体 Std R" panose="020B0400000000000000" pitchFamily="34" charset="-128"/>
              </a:rPr>
              <a:t>。</a:t>
            </a:r>
            <a:endParaRPr lang="en-US" altLang="zh-TW" sz="2200" dirty="0" smtClean="0">
              <a:latin typeface="Adobe 黑体 Std R" panose="020B0400000000000000" pitchFamily="34" charset="-128"/>
              <a:ea typeface="Adobe 黑体 Std R" panose="020B0400000000000000" pitchFamily="34" charset="-128"/>
            </a:endParaRPr>
          </a:p>
          <a:p>
            <a:pPr>
              <a:lnSpc>
                <a:spcPct val="120000"/>
              </a:lnSpc>
            </a:pPr>
            <a:r>
              <a:rPr lang="zh-TW" altLang="en-US" sz="2200" dirty="0" smtClean="0">
                <a:latin typeface="Adobe 黑体 Std R" panose="020B0400000000000000" pitchFamily="34" charset="-128"/>
                <a:ea typeface="Adobe 黑体 Std R" panose="020B0400000000000000" pitchFamily="34" charset="-128"/>
              </a:rPr>
              <a:t>由於</a:t>
            </a:r>
            <a:r>
              <a:rPr lang="zh-TW" altLang="en-US" sz="2200" dirty="0">
                <a:latin typeface="Adobe 黑体 Std R" panose="020B0400000000000000" pitchFamily="34" charset="-128"/>
                <a:ea typeface="Adobe 黑体 Std R" panose="020B0400000000000000" pitchFamily="34" charset="-128"/>
              </a:rPr>
              <a:t>速度降低</a:t>
            </a:r>
            <a:r>
              <a:rPr lang="zh-TW" altLang="en-US" sz="2200" dirty="0" smtClean="0">
                <a:latin typeface="Adobe 黑体 Std R" panose="020B0400000000000000" pitchFamily="34" charset="-128"/>
                <a:ea typeface="Adobe 黑体 Std R" panose="020B0400000000000000" pitchFamily="34" charset="-128"/>
              </a:rPr>
              <a:t>是重要</a:t>
            </a:r>
            <a:r>
              <a:rPr lang="zh-TW" altLang="en-US" sz="2200" dirty="0">
                <a:latin typeface="Adobe 黑体 Std R" panose="020B0400000000000000" pitchFamily="34" charset="-128"/>
                <a:ea typeface="Adobe 黑体 Std R" panose="020B0400000000000000" pitchFamily="34" charset="-128"/>
              </a:rPr>
              <a:t>的</a:t>
            </a:r>
            <a:r>
              <a:rPr lang="zh-TW" altLang="en-US" sz="2200" dirty="0" smtClean="0">
                <a:latin typeface="Adobe 黑体 Std R" panose="020B0400000000000000" pitchFamily="34" charset="-128"/>
                <a:ea typeface="Adobe 黑体 Std R" panose="020B0400000000000000" pitchFamily="34" charset="-128"/>
              </a:rPr>
              <a:t>方面，確定</a:t>
            </a:r>
            <a:r>
              <a:rPr lang="zh-TW" altLang="en-US" sz="2200" dirty="0">
                <a:latin typeface="Adobe 黑体 Std R" panose="020B0400000000000000" pitchFamily="34" charset="-128"/>
                <a:ea typeface="Adobe 黑体 Std R" panose="020B0400000000000000" pitchFamily="34" charset="-128"/>
              </a:rPr>
              <a:t>反應</a:t>
            </a:r>
            <a:r>
              <a:rPr lang="zh-TW" altLang="en-US" sz="2200" dirty="0" smtClean="0">
                <a:latin typeface="Adobe 黑体 Std R" panose="020B0400000000000000" pitchFamily="34" charset="-128"/>
                <a:ea typeface="Adobe 黑体 Std R" panose="020B0400000000000000" pitchFamily="34" charset="-128"/>
              </a:rPr>
              <a:t>時間在道路上</a:t>
            </a:r>
            <a:r>
              <a:rPr lang="zh-TW" altLang="en-US" sz="2200" dirty="0">
                <a:latin typeface="Adobe 黑体 Std R" panose="020B0400000000000000" pitchFamily="34" charset="-128"/>
                <a:ea typeface="Adobe 黑体 Std R" panose="020B0400000000000000" pitchFamily="34" charset="-128"/>
              </a:rPr>
              <a:t>有</a:t>
            </a:r>
            <a:r>
              <a:rPr lang="zh-TW" altLang="en-US" sz="2200" dirty="0" smtClean="0">
                <a:latin typeface="Adobe 黑体 Std R" panose="020B0400000000000000" pitchFamily="34" charset="-128"/>
                <a:ea typeface="Adobe 黑体 Std R" panose="020B0400000000000000" pitchFamily="34" charset="-128"/>
              </a:rPr>
              <a:t>野生動物</a:t>
            </a:r>
            <a:r>
              <a:rPr lang="zh-TW" altLang="en-US" sz="2200" dirty="0">
                <a:latin typeface="Adobe 黑体 Std R" panose="020B0400000000000000" pitchFamily="34" charset="-128"/>
                <a:ea typeface="Adobe 黑体 Std R" panose="020B0400000000000000" pitchFamily="34" charset="-128"/>
              </a:rPr>
              <a:t>時，這些結果可能有助於解釋為什麼一些研究已經表明，植被的間隙</a:t>
            </a:r>
            <a:r>
              <a:rPr lang="zh-TW" altLang="en-US" sz="2200" dirty="0" smtClean="0">
                <a:latin typeface="Adobe 黑体 Std R" panose="020B0400000000000000" pitchFamily="34" charset="-128"/>
                <a:ea typeface="Adobe 黑体 Std R" panose="020B0400000000000000" pitchFamily="34" charset="-128"/>
              </a:rPr>
              <a:t>或增加</a:t>
            </a:r>
            <a:r>
              <a:rPr lang="zh-TW" altLang="en-US" sz="2200" dirty="0">
                <a:latin typeface="Adobe 黑体 Std R" panose="020B0400000000000000" pitchFamily="34" charset="-128"/>
                <a:ea typeface="Adobe 黑体 Std R" panose="020B0400000000000000" pitchFamily="34" charset="-128"/>
              </a:rPr>
              <a:t>森林經常導致更少的野生動物的</a:t>
            </a:r>
            <a:r>
              <a:rPr lang="zh-TW" altLang="en-US" sz="2200" dirty="0" smtClean="0">
                <a:latin typeface="Adobe 黑体 Std R" panose="020B0400000000000000" pitchFamily="34" charset="-128"/>
                <a:ea typeface="Adobe 黑体 Std R" panose="020B0400000000000000" pitchFamily="34" charset="-128"/>
              </a:rPr>
              <a:t>碰撞。</a:t>
            </a:r>
            <a:endParaRPr lang="en-US" altLang="zh-TW" sz="2200" dirty="0" smtClean="0">
              <a:latin typeface="Adobe 黑体 Std R" panose="020B0400000000000000" pitchFamily="34" charset="-128"/>
              <a:ea typeface="Adobe 黑体 Std R" panose="020B0400000000000000" pitchFamily="34" charset="-128"/>
            </a:endParaRPr>
          </a:p>
        </p:txBody>
      </p:sp>
      <p:sp>
        <p:nvSpPr>
          <p:cNvPr id="4" name="TextShape 1"/>
          <p:cNvSpPr txBox="1"/>
          <p:nvPr/>
        </p:nvSpPr>
        <p:spPr>
          <a:xfrm>
            <a:off x="457171" y="157774"/>
            <a:ext cx="8228763" cy="1144888"/>
          </a:xfrm>
          <a:prstGeom prst="rect">
            <a:avLst/>
          </a:prstGeom>
          <a:noFill/>
          <a:ln>
            <a:noFill/>
          </a:ln>
        </p:spPr>
        <p:txBody>
          <a:bodyPr lIns="0" tIns="0" rIns="0" bIns="0" anchor="ctr"/>
          <a:lstStyle/>
          <a:p>
            <a:pPr algn="ctr"/>
            <a:r>
              <a:rPr lang="en-US" sz="3991" spc="-1" dirty="0">
                <a:solidFill>
                  <a:srgbClr val="000000"/>
                </a:solidFill>
                <a:uFill>
                  <a:solidFill>
                    <a:srgbClr val="FFFFFF"/>
                  </a:solidFill>
                </a:uFill>
                <a:latin typeface="Kozuka Mincho Pro B" panose="02020800000000000000" pitchFamily="18" charset="-128"/>
                <a:ea typeface="Kozuka Mincho Pro B" panose="02020800000000000000" pitchFamily="18" charset="-128"/>
              </a:rPr>
              <a:t>Results</a:t>
            </a:r>
          </a:p>
        </p:txBody>
      </p:sp>
    </p:spTree>
    <p:extLst>
      <p:ext uri="{BB962C8B-B14F-4D97-AF65-F5344CB8AC3E}">
        <p14:creationId xmlns:p14="http://schemas.microsoft.com/office/powerpoint/2010/main" val="16515126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xtShape 2"/>
          <p:cNvSpPr txBox="1"/>
          <p:nvPr/>
        </p:nvSpPr>
        <p:spPr>
          <a:xfrm>
            <a:off x="457172" y="1418572"/>
            <a:ext cx="8228763" cy="4724651"/>
          </a:xfrm>
          <a:prstGeom prst="rect">
            <a:avLst/>
          </a:prstGeom>
          <a:noFill/>
          <a:ln>
            <a:noFill/>
          </a:ln>
        </p:spPr>
        <p:txBody>
          <a:bodyPr lIns="0" tIns="0" rIns="0" bIns="0"/>
          <a:lstStyle/>
          <a:p>
            <a:pPr marL="391867" indent="-293900">
              <a:lnSpc>
                <a:spcPct val="150000"/>
              </a:lnSpc>
              <a:buClr>
                <a:srgbClr val="000000"/>
              </a:buClr>
              <a:buSzPct val="45000"/>
              <a:buFont typeface="Wingdings" charset="2"/>
              <a:buChar char=""/>
            </a:pPr>
            <a:r>
              <a:rPr lang="zh-TW" altLang="en-US" sz="22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當</a:t>
            </a:r>
            <a:r>
              <a:rPr lang="en-US" altLang="zh-TW" sz="22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AVC</a:t>
            </a:r>
            <a:r>
              <a:rPr lang="zh-TW" altLang="en-US" sz="22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反措施存在（即，野生動物警告標誌，廣播消息，兩者的結合），在遇到麋鹿是開放的景觀時，平均速度</a:t>
            </a:r>
            <a:r>
              <a:rPr lang="en-US" altLang="zh-TW" sz="22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62-72</a:t>
            </a:r>
            <a:r>
              <a:rPr lang="zh-TW" altLang="en-US" sz="22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公里</a:t>
            </a:r>
            <a:r>
              <a:rPr lang="en-US" altLang="zh-TW" sz="22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a:t>
            </a:r>
            <a:r>
              <a:rPr lang="zh-TW" altLang="en-US" sz="22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小時；在密林平均速度約</a:t>
            </a:r>
            <a:r>
              <a:rPr lang="en-US" altLang="zh-TW" sz="22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50-65</a:t>
            </a:r>
            <a:r>
              <a:rPr lang="zh-TW" altLang="en-US" sz="22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公里</a:t>
            </a:r>
            <a:r>
              <a:rPr lang="en-US" altLang="zh-TW" sz="22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a:t>
            </a:r>
            <a:r>
              <a:rPr lang="zh-TW" altLang="en-US" sz="22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小時。這樣的速度差異可能顯著影響</a:t>
            </a:r>
            <a:r>
              <a:rPr lang="en-US" altLang="zh-TW" sz="22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AVC</a:t>
            </a:r>
            <a:r>
              <a:rPr lang="zh-TW" altLang="en-US" sz="22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在自然環境中的數量。</a:t>
            </a:r>
          </a:p>
          <a:p>
            <a:pPr marL="391867" indent="-293900">
              <a:lnSpc>
                <a:spcPct val="150000"/>
              </a:lnSpc>
              <a:buClr>
                <a:srgbClr val="000000"/>
              </a:buClr>
              <a:buSzPct val="45000"/>
              <a:buFont typeface="Wingdings" charset="2"/>
              <a:buChar char=""/>
            </a:pPr>
            <a:r>
              <a:rPr lang="zh-TW" altLang="en-US" sz="22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野生動物柵欄的存在導致了有較高的速度。即使圍牆是存在的，無線電警告信息造成減速的趨勢。因此，這些結果表明，野生動物圍欄的存在可能給安全，但無法降低速度</a:t>
            </a:r>
            <a:r>
              <a:rPr lang="zh-TW" altLang="en-US" sz="22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a:t>
            </a:r>
            <a:endParaRPr lang="en-US" sz="22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endParaRPr>
          </a:p>
          <a:p>
            <a:pPr marL="391867" indent="-293900">
              <a:lnSpc>
                <a:spcPct val="150000"/>
              </a:lnSpc>
              <a:buClr>
                <a:srgbClr val="000000"/>
              </a:buClr>
              <a:buSzPct val="45000"/>
              <a:buFont typeface="Wingdings" charset="2"/>
              <a:buChar char=""/>
            </a:pPr>
            <a:r>
              <a:rPr lang="en-US" sz="2200" spc="-1" dirty="0" err="1"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最有效降低車輛速度的</a:t>
            </a:r>
            <a:r>
              <a:rPr lang="en-US" sz="2200" spc="-1" dirty="0" err="1">
                <a:solidFill>
                  <a:srgbClr val="000000"/>
                </a:solidFill>
                <a:uFill>
                  <a:solidFill>
                    <a:srgbClr val="FFFFFF"/>
                  </a:solidFill>
                </a:uFill>
                <a:latin typeface="Adobe 黑体 Std R" panose="020B0400000000000000" pitchFamily="34" charset="-128"/>
                <a:ea typeface="Adobe 黑体 Std R" panose="020B0400000000000000" pitchFamily="34" charset="-128"/>
              </a:rPr>
              <a:t>AVC</a:t>
            </a:r>
            <a:r>
              <a:rPr lang="en-US" sz="2200" spc="-1" dirty="0" err="1"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反措施是野生動物的警示標誌和電台消息</a:t>
            </a:r>
            <a:r>
              <a:rPr lang="zh-TW" altLang="en-US" sz="22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a:t>
            </a:r>
            <a:endParaRPr lang="en-US" sz="22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endParaRPr>
          </a:p>
        </p:txBody>
      </p:sp>
      <p:sp>
        <p:nvSpPr>
          <p:cNvPr id="4" name="TextShape 1"/>
          <p:cNvSpPr txBox="1"/>
          <p:nvPr/>
        </p:nvSpPr>
        <p:spPr>
          <a:xfrm>
            <a:off x="457171" y="157774"/>
            <a:ext cx="8228763" cy="1144888"/>
          </a:xfrm>
          <a:prstGeom prst="rect">
            <a:avLst/>
          </a:prstGeom>
          <a:noFill/>
          <a:ln>
            <a:noFill/>
          </a:ln>
        </p:spPr>
        <p:txBody>
          <a:bodyPr lIns="0" tIns="0" rIns="0" bIns="0" anchor="ctr"/>
          <a:lstStyle/>
          <a:p>
            <a:pPr algn="ctr"/>
            <a:r>
              <a:rPr lang="en-US" sz="3991" spc="-1" dirty="0">
                <a:solidFill>
                  <a:srgbClr val="000000"/>
                </a:solidFill>
                <a:uFill>
                  <a:solidFill>
                    <a:srgbClr val="FFFFFF"/>
                  </a:solidFill>
                </a:uFill>
                <a:latin typeface="Kozuka Mincho Pro B" panose="02020800000000000000" pitchFamily="18" charset="-128"/>
                <a:ea typeface="Kozuka Mincho Pro B" panose="02020800000000000000" pitchFamily="18" charset="-128"/>
              </a:rPr>
              <a:t> Discussion</a:t>
            </a:r>
            <a:endParaRPr lang="en-US" sz="3991" spc="-1" dirty="0">
              <a:solidFill>
                <a:srgbClr val="000000"/>
              </a:solidFill>
              <a:uFill>
                <a:solidFill>
                  <a:srgbClr val="FFFFFF"/>
                </a:solidFill>
              </a:uFill>
              <a:latin typeface="Kozuka Mincho Pro B" panose="02020800000000000000" pitchFamily="18" charset="-128"/>
              <a:ea typeface="Kozuka Mincho Pro B" panose="02020800000000000000" pitchFamily="18" charset="-128"/>
            </a:endParaRPr>
          </a:p>
        </p:txBody>
      </p:sp>
    </p:spTree>
    <p:extLst>
      <p:ext uri="{BB962C8B-B14F-4D97-AF65-F5344CB8AC3E}">
        <p14:creationId xmlns:p14="http://schemas.microsoft.com/office/powerpoint/2010/main" val="1981633824"/>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extShape 1"/>
          <p:cNvSpPr txBox="1"/>
          <p:nvPr/>
        </p:nvSpPr>
        <p:spPr>
          <a:xfrm>
            <a:off x="457172" y="273684"/>
            <a:ext cx="8228763" cy="1144888"/>
          </a:xfrm>
          <a:prstGeom prst="rect">
            <a:avLst/>
          </a:prstGeom>
          <a:noFill/>
          <a:ln>
            <a:noFill/>
          </a:ln>
        </p:spPr>
        <p:txBody>
          <a:bodyPr lIns="0" tIns="0" rIns="0" bIns="0" anchor="ctr"/>
          <a:lstStyle/>
          <a:p>
            <a:pPr algn="ctr"/>
            <a:r>
              <a:rPr lang="en-US" sz="3991" spc="-1" dirty="0" err="1">
                <a:solidFill>
                  <a:srgbClr val="000000"/>
                </a:solidFill>
                <a:uFill>
                  <a:solidFill>
                    <a:srgbClr val="FFFFFF"/>
                  </a:solidFill>
                </a:uFill>
                <a:latin typeface="Kozuka Mincho Pro B" panose="02020800000000000000" pitchFamily="18" charset="-128"/>
                <a:ea typeface="Kozuka Mincho Pro B" panose="02020800000000000000" pitchFamily="18" charset="-128"/>
              </a:rPr>
              <a:t>上週問題</a:t>
            </a:r>
            <a:endParaRPr lang="en-US" sz="3991" spc="-1" dirty="0">
              <a:solidFill>
                <a:srgbClr val="000000"/>
              </a:solidFill>
              <a:uFill>
                <a:solidFill>
                  <a:srgbClr val="FFFFFF"/>
                </a:solidFill>
              </a:uFill>
              <a:latin typeface="Kozuka Mincho Pro B" panose="02020800000000000000" pitchFamily="18" charset="-128"/>
              <a:ea typeface="Kozuka Mincho Pro B" panose="02020800000000000000" pitchFamily="18" charset="-128"/>
            </a:endParaRPr>
          </a:p>
        </p:txBody>
      </p:sp>
      <p:sp>
        <p:nvSpPr>
          <p:cNvPr id="50" name="TextShape 2"/>
          <p:cNvSpPr txBox="1"/>
          <p:nvPr/>
        </p:nvSpPr>
        <p:spPr>
          <a:xfrm>
            <a:off x="457172" y="1605033"/>
            <a:ext cx="8228763" cy="3977067"/>
          </a:xfrm>
          <a:prstGeom prst="rect">
            <a:avLst/>
          </a:prstGeom>
          <a:noFill/>
          <a:ln>
            <a:noFill/>
          </a:ln>
        </p:spPr>
        <p:txBody>
          <a:bodyPr lIns="0" tIns="0" rIns="0" bIns="0"/>
          <a:lstStyle/>
          <a:p>
            <a:pPr marL="391867" indent="-293900">
              <a:buClr>
                <a:srgbClr val="000000"/>
              </a:buClr>
              <a:buSzPct val="45000"/>
              <a:buFont typeface="Wingdings" charset="2"/>
              <a:buChar char=""/>
            </a:pPr>
            <a:r>
              <a:rPr lang="en-US" sz="2903" spc="-1" dirty="0">
                <a:solidFill>
                  <a:srgbClr val="000000"/>
                </a:solidFill>
                <a:uFill>
                  <a:solidFill>
                    <a:srgbClr val="FFFFFF"/>
                  </a:solidFill>
                </a:uFill>
                <a:latin typeface="Arial"/>
              </a:rPr>
              <a:t>Repeated Measures ANOVA</a:t>
            </a:r>
          </a:p>
          <a:p>
            <a:pPr marL="783734" lvl="1" indent="-293900">
              <a:buClr>
                <a:srgbClr val="000000"/>
              </a:buClr>
              <a:buSzPct val="75000"/>
              <a:buFont typeface="Symbol" charset="2"/>
              <a:buChar char=""/>
            </a:pPr>
            <a:r>
              <a:rPr lang="en-US" sz="2800" spc="-1" dirty="0" err="1">
                <a:solidFill>
                  <a:srgbClr val="000000"/>
                </a:solidFill>
                <a:uFill>
                  <a:solidFill>
                    <a:srgbClr val="FFFFFF"/>
                  </a:solidFill>
                </a:uFill>
                <a:latin typeface="Adobe 黑体 Std R" panose="020B0400000000000000" pitchFamily="34" charset="-128"/>
                <a:ea typeface="Adobe 黑体 Std R" panose="020B0400000000000000" pitchFamily="34" charset="-128"/>
              </a:rPr>
              <a:t>分析單一樣本與多組樣本的重覆測量，反應變項為連續型資料，且需符合常態分配的基本假設。分析的資料特性必須是完整資料</a:t>
            </a:r>
            <a:r>
              <a:rPr lang="en-US" sz="28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(Complete case)。</a:t>
            </a:r>
            <a:r>
              <a:rPr lang="en-US" sz="2800" spc="-1" dirty="0" err="1">
                <a:solidFill>
                  <a:srgbClr val="000000"/>
                </a:solidFill>
                <a:uFill>
                  <a:solidFill>
                    <a:srgbClr val="FFFFFF"/>
                  </a:solidFill>
                </a:uFill>
                <a:latin typeface="Adobe 黑体 Std R" panose="020B0400000000000000" pitchFamily="34" charset="-128"/>
                <a:ea typeface="Adobe 黑体 Std R" panose="020B0400000000000000" pitchFamily="34" charset="-128"/>
              </a:rPr>
              <a:t>對於會隨時間改變的解釋變數</a:t>
            </a:r>
            <a:r>
              <a:rPr lang="en-US" sz="28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a:t>
            </a:r>
            <a:r>
              <a:rPr lang="en-US" sz="2800" spc="-1" dirty="0" err="1">
                <a:solidFill>
                  <a:srgbClr val="000000"/>
                </a:solidFill>
                <a:uFill>
                  <a:solidFill>
                    <a:srgbClr val="FFFFFF"/>
                  </a:solidFill>
                </a:uFill>
                <a:latin typeface="Adobe 黑体 Std R" panose="020B0400000000000000" pitchFamily="34" charset="-128"/>
                <a:ea typeface="Adobe 黑体 Std R" panose="020B0400000000000000" pitchFamily="34" charset="-128"/>
              </a:rPr>
              <a:t>例如每次所測量的除反應變項以外之生化值</a:t>
            </a:r>
            <a:r>
              <a:rPr lang="en-US" sz="28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a:t>
            </a:r>
            <a:r>
              <a:rPr lang="en-US" sz="2800" spc="-1" dirty="0" err="1">
                <a:solidFill>
                  <a:srgbClr val="000000"/>
                </a:solidFill>
                <a:uFill>
                  <a:solidFill>
                    <a:srgbClr val="FFFFFF"/>
                  </a:solidFill>
                </a:uFill>
                <a:latin typeface="Adobe 黑体 Std R" panose="020B0400000000000000" pitchFamily="34" charset="-128"/>
                <a:ea typeface="Adobe 黑体 Std R" panose="020B0400000000000000" pitchFamily="34" charset="-128"/>
              </a:rPr>
              <a:t>無法一一對應至每一個時間點的反應變數，因此僅能分析不隨時間改變的解釋變數</a:t>
            </a:r>
            <a:r>
              <a:rPr lang="en-US" sz="28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a:t>
            </a:r>
            <a:r>
              <a:rPr lang="en-US" sz="2800" spc="-1" dirty="0" err="1">
                <a:solidFill>
                  <a:srgbClr val="000000"/>
                </a:solidFill>
                <a:uFill>
                  <a:solidFill>
                    <a:srgbClr val="FFFFFF"/>
                  </a:solidFill>
                </a:uFill>
                <a:latin typeface="Adobe 黑体 Std R" panose="020B0400000000000000" pitchFamily="34" charset="-128"/>
                <a:ea typeface="Adobe 黑体 Std R" panose="020B0400000000000000" pitchFamily="34" charset="-128"/>
              </a:rPr>
              <a:t>例如性別</a:t>
            </a:r>
            <a:r>
              <a:rPr lang="en-US" sz="28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a:t>
            </a:r>
            <a:endParaRPr lang="en-US" sz="28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endParaRPr>
          </a:p>
        </p:txBody>
      </p:sp>
    </p:spTree>
    <p:extLst>
      <p:ext uri="{BB962C8B-B14F-4D97-AF65-F5344CB8AC3E}">
        <p14:creationId xmlns:p14="http://schemas.microsoft.com/office/powerpoint/2010/main" val="2424571615"/>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extShape 1"/>
          <p:cNvSpPr txBox="1"/>
          <p:nvPr/>
        </p:nvSpPr>
        <p:spPr>
          <a:xfrm>
            <a:off x="457172" y="273684"/>
            <a:ext cx="8228763" cy="1144888"/>
          </a:xfrm>
          <a:prstGeom prst="rect">
            <a:avLst/>
          </a:prstGeom>
          <a:noFill/>
          <a:ln>
            <a:noFill/>
          </a:ln>
        </p:spPr>
        <p:txBody>
          <a:bodyPr lIns="0" tIns="0" rIns="0" bIns="0" anchor="ctr"/>
          <a:lstStyle/>
          <a:p>
            <a:pPr algn="ctr"/>
            <a:r>
              <a:rPr lang="en-US" sz="3991" spc="-1" dirty="0" err="1">
                <a:solidFill>
                  <a:srgbClr val="000000"/>
                </a:solidFill>
                <a:uFill>
                  <a:solidFill>
                    <a:srgbClr val="FFFFFF"/>
                  </a:solidFill>
                </a:uFill>
                <a:latin typeface="Kozuka Mincho Pro B" panose="02020800000000000000" pitchFamily="18" charset="-128"/>
                <a:ea typeface="Kozuka Mincho Pro B" panose="02020800000000000000" pitchFamily="18" charset="-128"/>
              </a:rPr>
              <a:t>上週問題</a:t>
            </a:r>
            <a:endParaRPr lang="en-US" sz="3991" spc="-1" dirty="0">
              <a:solidFill>
                <a:srgbClr val="000000"/>
              </a:solidFill>
              <a:uFill>
                <a:solidFill>
                  <a:srgbClr val="FFFFFF"/>
                </a:solidFill>
              </a:uFill>
              <a:latin typeface="Kozuka Mincho Pro B" panose="02020800000000000000" pitchFamily="18" charset="-128"/>
              <a:ea typeface="Kozuka Mincho Pro B" panose="02020800000000000000" pitchFamily="18" charset="-128"/>
            </a:endParaRPr>
          </a:p>
        </p:txBody>
      </p:sp>
      <p:sp>
        <p:nvSpPr>
          <p:cNvPr id="50" name="TextShape 2"/>
          <p:cNvSpPr txBox="1"/>
          <p:nvPr/>
        </p:nvSpPr>
        <p:spPr>
          <a:xfrm>
            <a:off x="457172" y="1605033"/>
            <a:ext cx="8228763" cy="3977067"/>
          </a:xfrm>
          <a:prstGeom prst="rect">
            <a:avLst/>
          </a:prstGeom>
          <a:noFill/>
          <a:ln>
            <a:noFill/>
          </a:ln>
        </p:spPr>
        <p:txBody>
          <a:bodyPr lIns="0" tIns="0" rIns="0" bIns="0"/>
          <a:lstStyle/>
          <a:p>
            <a:pPr marL="391867" indent="-293900">
              <a:buClr>
                <a:srgbClr val="000000"/>
              </a:buClr>
              <a:buSzPct val="45000"/>
              <a:buFont typeface="Wingdings" charset="2"/>
              <a:buChar char=""/>
            </a:pPr>
            <a:r>
              <a:rPr lang="zh-TW" altLang="en-US" sz="28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凝視</a:t>
            </a:r>
            <a:r>
              <a:rPr lang="zh-TW" altLang="en-US" sz="28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策略的變化將反映駕駛員從轉向汽車到提前監測潛在危險的角色。然而，駕駛員不能提前看到障礙物，只有約</a:t>
            </a:r>
            <a:r>
              <a:rPr lang="en-US" altLang="zh-TW" sz="28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3</a:t>
            </a:r>
            <a:r>
              <a:rPr lang="zh-TW" altLang="en-US" sz="28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秒可用於檢測和避開障礙物。在這種特殊情況下</a:t>
            </a:r>
            <a:r>
              <a:rPr lang="zh-TW" altLang="en-US" sz="28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a:t>
            </a:r>
            <a:r>
              <a:rPr lang="zh-TW" altLang="en-US" sz="28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自動化</a:t>
            </a:r>
            <a:r>
              <a:rPr lang="zh-TW" altLang="en-US" sz="28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轉向的</a:t>
            </a:r>
            <a:r>
              <a:rPr lang="zh-TW" altLang="en-US" sz="28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預期</a:t>
            </a:r>
            <a:r>
              <a:rPr lang="zh-TW" altLang="en-US" sz="28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行為與轉化為首次瞥見障礙物的顯著</a:t>
            </a:r>
            <a:r>
              <a:rPr lang="zh-TW" altLang="en-US" sz="28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並沒有</a:t>
            </a:r>
            <a:r>
              <a:rPr lang="zh-TW" altLang="en-US" sz="28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減少</a:t>
            </a:r>
            <a:r>
              <a:rPr lang="zh-TW" altLang="en-US" sz="28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，也沒有轉移到更多時間注視障礙物。然而，援助導致難以充分地引導</a:t>
            </a:r>
            <a:r>
              <a:rPr lang="zh-TW" altLang="en-US" sz="28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車輛繞過障礙物。如果</a:t>
            </a:r>
            <a:r>
              <a:rPr lang="zh-TW" altLang="en-US" sz="28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障礙物提前出現，他們甚至可能更好地預測危險，因為他們不需要處理視覺信息的轉向控制。但是，這可能是以對突然不可預測的事件作出反應的能力喪失為代價的</a:t>
            </a:r>
            <a:r>
              <a:rPr lang="zh-TW" altLang="en-US" sz="28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a:t>
            </a:r>
            <a:r>
              <a:rPr lang="en-US" sz="2800" spc="-1" dirty="0" smtClean="0">
                <a:solidFill>
                  <a:srgbClr val="000000"/>
                </a:solidFill>
                <a:uFill>
                  <a:solidFill>
                    <a:srgbClr val="FFFFFF"/>
                  </a:solidFill>
                </a:uFill>
                <a:latin typeface="Rockwell"/>
              </a:rPr>
              <a:t>	</a:t>
            </a:r>
            <a:endParaRPr lang="en-US" sz="2800" spc="-1" dirty="0">
              <a:solidFill>
                <a:srgbClr val="000000"/>
              </a:solidFill>
              <a:uFill>
                <a:solidFill>
                  <a:srgbClr val="FFFFFF"/>
                </a:solidFill>
              </a:uFill>
              <a:latin typeface="Arial"/>
            </a:endParaRPr>
          </a:p>
        </p:txBody>
      </p:sp>
    </p:spTree>
    <p:extLst>
      <p:ext uri="{BB962C8B-B14F-4D97-AF65-F5344CB8AC3E}">
        <p14:creationId xmlns:p14="http://schemas.microsoft.com/office/powerpoint/2010/main" val="3282073458"/>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TextShape 1"/>
          <p:cNvSpPr txBox="1"/>
          <p:nvPr/>
        </p:nvSpPr>
        <p:spPr>
          <a:xfrm>
            <a:off x="457172" y="273684"/>
            <a:ext cx="8228763" cy="1144888"/>
          </a:xfrm>
          <a:prstGeom prst="rect">
            <a:avLst/>
          </a:prstGeom>
          <a:noFill/>
          <a:ln>
            <a:noFill/>
          </a:ln>
        </p:spPr>
        <p:txBody>
          <a:bodyPr lIns="0" tIns="0" rIns="0" bIns="0" anchor="ctr"/>
          <a:lstStyle/>
          <a:p>
            <a:pPr algn="ctr"/>
            <a:r>
              <a:rPr lang="en-US" sz="3991" spc="-1" dirty="0" err="1">
                <a:solidFill>
                  <a:srgbClr val="000000"/>
                </a:solidFill>
                <a:uFill>
                  <a:solidFill>
                    <a:srgbClr val="FFFFFF"/>
                  </a:solidFill>
                </a:uFill>
                <a:latin typeface="Kozuka Mincho Pro B" panose="02020800000000000000" pitchFamily="18" charset="-128"/>
                <a:ea typeface="Kozuka Mincho Pro B" panose="02020800000000000000" pitchFamily="18" charset="-128"/>
              </a:rPr>
              <a:t>進度</a:t>
            </a:r>
            <a:endParaRPr lang="en-US" sz="3991" spc="-1" dirty="0">
              <a:solidFill>
                <a:srgbClr val="000000"/>
              </a:solidFill>
              <a:uFill>
                <a:solidFill>
                  <a:srgbClr val="FFFFFF"/>
                </a:solidFill>
              </a:uFill>
              <a:latin typeface="Kozuka Mincho Pro B" panose="02020800000000000000" pitchFamily="18" charset="-128"/>
              <a:ea typeface="Kozuka Mincho Pro B" panose="02020800000000000000" pitchFamily="18" charset="-128"/>
            </a:endParaRPr>
          </a:p>
        </p:txBody>
      </p:sp>
      <p:sp>
        <p:nvSpPr>
          <p:cNvPr id="52" name="TextShape 2"/>
          <p:cNvSpPr txBox="1"/>
          <p:nvPr/>
        </p:nvSpPr>
        <p:spPr>
          <a:xfrm>
            <a:off x="457172" y="1605033"/>
            <a:ext cx="8228763" cy="3977067"/>
          </a:xfrm>
          <a:prstGeom prst="rect">
            <a:avLst/>
          </a:prstGeom>
          <a:noFill/>
          <a:ln>
            <a:noFill/>
          </a:ln>
        </p:spPr>
        <p:txBody>
          <a:bodyPr lIns="0" tIns="0" rIns="0" bIns="0"/>
          <a:lstStyle/>
          <a:p>
            <a:pPr marL="391867" indent="-293900">
              <a:buClr>
                <a:srgbClr val="000000"/>
              </a:buClr>
              <a:buSzPct val="45000"/>
              <a:buFont typeface="Wingdings" charset="2"/>
              <a:buChar char=""/>
            </a:pPr>
            <a:r>
              <a:rPr lang="en-US" sz="2903" spc="-1" dirty="0" err="1">
                <a:solidFill>
                  <a:srgbClr val="000000"/>
                </a:solidFill>
                <a:uFill>
                  <a:solidFill>
                    <a:srgbClr val="FFFFFF"/>
                  </a:solidFill>
                </a:uFill>
                <a:latin typeface="Adobe 黑体 Std R" panose="020B0400000000000000" pitchFamily="34" charset="-128"/>
                <a:ea typeface="Adobe 黑体 Std R" panose="020B0400000000000000" pitchFamily="34" charset="-128"/>
              </a:rPr>
              <a:t>複習LP</a:t>
            </a:r>
            <a:r>
              <a:rPr lang="en-US" sz="2903"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a:t>
            </a:r>
            <a:r>
              <a:rPr lang="en-US" sz="2903" spc="-1" dirty="0" err="1">
                <a:solidFill>
                  <a:srgbClr val="000000"/>
                </a:solidFill>
                <a:uFill>
                  <a:solidFill>
                    <a:srgbClr val="FFFFFF"/>
                  </a:solidFill>
                </a:uFill>
                <a:latin typeface="Adobe 黑体 Std R" panose="020B0400000000000000" pitchFamily="34" charset="-128"/>
                <a:ea typeface="Adobe 黑体 Std R" panose="020B0400000000000000" pitchFamily="34" charset="-128"/>
              </a:rPr>
              <a:t>寫LP作業</a:t>
            </a:r>
            <a:endParaRPr lang="en-US" sz="2903" spc="-1" dirty="0">
              <a:solidFill>
                <a:srgbClr val="000000"/>
              </a:solidFill>
              <a:uFill>
                <a:solidFill>
                  <a:srgbClr val="FFFFFF"/>
                </a:solidFill>
              </a:uFill>
              <a:latin typeface="Adobe 黑体 Std R" panose="020B0400000000000000" pitchFamily="34" charset="-128"/>
              <a:ea typeface="Adobe 黑体 Std R" panose="020B0400000000000000" pitchFamily="34" charset="-128"/>
            </a:endParaRPr>
          </a:p>
          <a:p>
            <a:pPr marL="391867" indent="-293900">
              <a:buClr>
                <a:srgbClr val="000000"/>
              </a:buClr>
              <a:buSzPct val="45000"/>
              <a:buFont typeface="Wingdings" charset="2"/>
              <a:buChar char=""/>
            </a:pPr>
            <a:r>
              <a:rPr lang="en-US" sz="2903" spc="-1" dirty="0" err="1">
                <a:solidFill>
                  <a:srgbClr val="000000"/>
                </a:solidFill>
                <a:uFill>
                  <a:solidFill>
                    <a:srgbClr val="FFFFFF"/>
                  </a:solidFill>
                </a:uFill>
                <a:latin typeface="Adobe 黑体 Std R" panose="020B0400000000000000" pitchFamily="34" charset="-128"/>
                <a:ea typeface="Adobe 黑体 Std R" panose="020B0400000000000000" pitchFamily="34" charset="-128"/>
              </a:rPr>
              <a:t>讀paper</a:t>
            </a:r>
            <a:endParaRPr lang="en-US" sz="2903" spc="-1" dirty="0">
              <a:solidFill>
                <a:srgbClr val="000000"/>
              </a:solidFill>
              <a:uFill>
                <a:solidFill>
                  <a:srgbClr val="FFFFFF"/>
                </a:solidFill>
              </a:uFill>
              <a:latin typeface="Adobe 黑体 Std R" panose="020B0400000000000000" pitchFamily="34" charset="-128"/>
              <a:ea typeface="Adobe 黑体 Std R" panose="020B0400000000000000" pitchFamily="34" charset="-128"/>
            </a:endParaRPr>
          </a:p>
          <a:p>
            <a:pPr marL="391867" indent="-293900">
              <a:buClr>
                <a:srgbClr val="000000"/>
              </a:buClr>
              <a:buSzPct val="45000"/>
              <a:buFont typeface="Wingdings" charset="2"/>
              <a:buChar char=""/>
            </a:pPr>
            <a:r>
              <a:rPr lang="en-US" sz="2903" spc="-1" dirty="0" err="1">
                <a:solidFill>
                  <a:srgbClr val="000000"/>
                </a:solidFill>
                <a:uFill>
                  <a:solidFill>
                    <a:srgbClr val="FFFFFF"/>
                  </a:solidFill>
                </a:uFill>
                <a:latin typeface="Adobe 黑体 Std R" panose="020B0400000000000000" pitchFamily="34" charset="-128"/>
                <a:ea typeface="Adobe 黑体 Std R" panose="020B0400000000000000" pitchFamily="34" charset="-128"/>
              </a:rPr>
              <a:t>寫模擬器劇本</a:t>
            </a:r>
            <a:endParaRPr lang="en-US" sz="2903" spc="-1" dirty="0">
              <a:solidFill>
                <a:srgbClr val="000000"/>
              </a:solidFill>
              <a:uFill>
                <a:solidFill>
                  <a:srgbClr val="FFFFFF"/>
                </a:solidFill>
              </a:uFill>
              <a:latin typeface="Adobe 黑体 Std R" panose="020B0400000000000000" pitchFamily="34" charset="-128"/>
              <a:ea typeface="Adobe 黑体 Std R" panose="020B0400000000000000" pitchFamily="34" charset="-128"/>
            </a:endParaRPr>
          </a:p>
          <a:p>
            <a:pPr marL="391867" indent="-293900">
              <a:buClr>
                <a:srgbClr val="000000"/>
              </a:buClr>
              <a:buSzPct val="45000"/>
              <a:buFont typeface="Wingdings" charset="2"/>
              <a:buChar char=""/>
            </a:pPr>
            <a:r>
              <a:rPr lang="zh-TW" altLang="en-US" sz="2903"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討論</a:t>
            </a:r>
            <a:r>
              <a:rPr lang="zh-TW" altLang="en-US" sz="2903"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研方</a:t>
            </a:r>
            <a:endParaRPr lang="en-US" altLang="zh-TW" sz="2903"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endParaRPr>
          </a:p>
          <a:p>
            <a:pPr marL="391867" indent="-293900">
              <a:buClr>
                <a:srgbClr val="000000"/>
              </a:buClr>
              <a:buSzPct val="45000"/>
              <a:buFont typeface="Wingdings" charset="2"/>
              <a:buChar char=""/>
            </a:pPr>
            <a:r>
              <a:rPr lang="zh-TW" altLang="en-US" sz="2903"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討論人</a:t>
            </a:r>
            <a:r>
              <a:rPr lang="zh-TW" altLang="en-US" sz="2903"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因</a:t>
            </a:r>
            <a:endParaRPr lang="en-US" sz="2903" spc="-1" dirty="0">
              <a:solidFill>
                <a:srgbClr val="000000"/>
              </a:solidFill>
              <a:uFill>
                <a:solidFill>
                  <a:srgbClr val="FFFFFF"/>
                </a:solidFill>
              </a:uFill>
              <a:latin typeface="Adobe 黑体 Std R" panose="020B0400000000000000" pitchFamily="34" charset="-128"/>
              <a:ea typeface="Adobe 黑体 Std R" panose="020B0400000000000000" pitchFamily="34" charset="-128"/>
            </a:endParaRPr>
          </a:p>
        </p:txBody>
      </p:sp>
    </p:spTree>
    <p:extLst>
      <p:ext uri="{BB962C8B-B14F-4D97-AF65-F5344CB8AC3E}">
        <p14:creationId xmlns:p14="http://schemas.microsoft.com/office/powerpoint/2010/main" val="4122074672"/>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extShape 1"/>
          <p:cNvSpPr txBox="1"/>
          <p:nvPr/>
        </p:nvSpPr>
        <p:spPr>
          <a:xfrm>
            <a:off x="457172" y="273684"/>
            <a:ext cx="8228763" cy="1144888"/>
          </a:xfrm>
          <a:prstGeom prst="rect">
            <a:avLst/>
          </a:prstGeom>
          <a:noFill/>
          <a:ln>
            <a:noFill/>
          </a:ln>
        </p:spPr>
        <p:txBody>
          <a:bodyPr lIns="0" tIns="0" rIns="0" bIns="0" anchor="ctr"/>
          <a:lstStyle/>
          <a:p>
            <a:pPr algn="ctr"/>
            <a:endParaRPr lang="en-US" sz="3991" spc="-1">
              <a:solidFill>
                <a:srgbClr val="000000"/>
              </a:solidFill>
              <a:uFill>
                <a:solidFill>
                  <a:srgbClr val="FFFFFF"/>
                </a:solidFill>
              </a:uFill>
              <a:latin typeface="Arial"/>
            </a:endParaRPr>
          </a:p>
        </p:txBody>
      </p:sp>
      <p:pic>
        <p:nvPicPr>
          <p:cNvPr id="4" name="內容版面配置區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5800" y="2355613"/>
            <a:ext cx="7772400" cy="2708419"/>
          </a:xfrm>
          <a:prstGeom prst="rect">
            <a:avLst/>
          </a:prstGeom>
          <a:ln>
            <a:noFill/>
          </a:ln>
          <a:effectLst>
            <a:softEdge rad="112500"/>
          </a:effectLst>
        </p:spPr>
      </p:pic>
    </p:spTree>
    <p:extLst>
      <p:ext uri="{BB962C8B-B14F-4D97-AF65-F5344CB8AC3E}">
        <p14:creationId xmlns:p14="http://schemas.microsoft.com/office/powerpoint/2010/main" val="379289021"/>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Shape 1"/>
          <p:cNvSpPr txBox="1"/>
          <p:nvPr/>
        </p:nvSpPr>
        <p:spPr>
          <a:xfrm>
            <a:off x="457172" y="273684"/>
            <a:ext cx="8228763" cy="1144888"/>
          </a:xfrm>
          <a:prstGeom prst="rect">
            <a:avLst/>
          </a:prstGeom>
          <a:noFill/>
          <a:ln>
            <a:noFill/>
          </a:ln>
        </p:spPr>
        <p:txBody>
          <a:bodyPr lIns="0" tIns="0" rIns="0" bIns="0" anchor="ctr"/>
          <a:lstStyle/>
          <a:p>
            <a:pPr algn="ctr"/>
            <a:r>
              <a:rPr lang="en-US" sz="3991" spc="-1" dirty="0">
                <a:solidFill>
                  <a:srgbClr val="000000"/>
                </a:solidFill>
                <a:uFill>
                  <a:solidFill>
                    <a:srgbClr val="FFFFFF"/>
                  </a:solidFill>
                </a:uFill>
                <a:latin typeface="Kozuka Mincho Pro B" panose="02020800000000000000" pitchFamily="18" charset="-128"/>
                <a:ea typeface="Kozuka Mincho Pro B" panose="02020800000000000000" pitchFamily="18" charset="-128"/>
              </a:rPr>
              <a:t>Introduction</a:t>
            </a:r>
          </a:p>
        </p:txBody>
      </p:sp>
      <p:sp>
        <p:nvSpPr>
          <p:cNvPr id="42" name="TextShape 2"/>
          <p:cNvSpPr txBox="1"/>
          <p:nvPr/>
        </p:nvSpPr>
        <p:spPr>
          <a:xfrm>
            <a:off x="457172" y="1605033"/>
            <a:ext cx="8228763" cy="3977067"/>
          </a:xfrm>
          <a:prstGeom prst="rect">
            <a:avLst/>
          </a:prstGeom>
          <a:noFill/>
          <a:ln>
            <a:noFill/>
          </a:ln>
        </p:spPr>
        <p:txBody>
          <a:bodyPr lIns="0" tIns="0" rIns="0" bIns="0"/>
          <a:lstStyle/>
          <a:p>
            <a:pPr marL="391867" indent="-293900">
              <a:buClr>
                <a:srgbClr val="000000"/>
              </a:buClr>
              <a:buSzPct val="45000"/>
              <a:buFont typeface="Wingdings" charset="2"/>
              <a:buChar char=""/>
            </a:pPr>
            <a:r>
              <a:rPr lang="en-US" sz="2400" spc="-1" dirty="0" err="1">
                <a:solidFill>
                  <a:srgbClr val="000000"/>
                </a:solidFill>
                <a:uFill>
                  <a:solidFill>
                    <a:srgbClr val="FFFFFF"/>
                  </a:solidFill>
                </a:uFill>
                <a:latin typeface="Adobe 黑体 Std R" panose="020B0400000000000000" pitchFamily="34" charset="-128"/>
                <a:ea typeface="Adobe 黑体 Std R" panose="020B0400000000000000" pitchFamily="34" charset="-128"/>
              </a:rPr>
              <a:t>動物車輛碰撞</a:t>
            </a:r>
            <a:r>
              <a:rPr lang="en-US" sz="2400" spc="-1" dirty="0" err="1"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（AVC</a:t>
            </a:r>
            <a:r>
              <a:rPr lang="en-US" sz="2400" spc="-1" dirty="0" err="1">
                <a:solidFill>
                  <a:srgbClr val="000000"/>
                </a:solidFill>
                <a:uFill>
                  <a:solidFill>
                    <a:srgbClr val="FFFFFF"/>
                  </a:solidFill>
                </a:uFill>
                <a:latin typeface="Adobe 黑体 Std R" panose="020B0400000000000000" pitchFamily="34" charset="-128"/>
                <a:ea typeface="Adobe 黑体 Std R" panose="020B0400000000000000" pitchFamily="34" charset="-128"/>
              </a:rPr>
              <a:t>）</a:t>
            </a:r>
            <a:r>
              <a:rPr lang="en-US" sz="2400" spc="-1" dirty="0" err="1"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是瑞典一個日益嚴重的問題</a:t>
            </a:r>
            <a:r>
              <a:rPr lang="zh-TW" altLang="en-US" sz="24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a:t>
            </a:r>
            <a:endParaRPr lang="en-US" sz="24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endParaRPr>
          </a:p>
          <a:p>
            <a:pPr marL="555167" lvl="1">
              <a:buClr>
                <a:srgbClr val="000000"/>
              </a:buClr>
              <a:buSzPct val="45000"/>
            </a:pPr>
            <a:r>
              <a:rPr lang="en-US" sz="24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a:t>
            </a:r>
            <a:r>
              <a:rPr lang="en-US" sz="24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Groot </a:t>
            </a:r>
            <a:r>
              <a:rPr lang="en-US" sz="2400" spc="-1" dirty="0" err="1">
                <a:solidFill>
                  <a:srgbClr val="000000"/>
                </a:solidFill>
                <a:uFill>
                  <a:solidFill>
                    <a:srgbClr val="FFFFFF"/>
                  </a:solidFill>
                </a:uFill>
                <a:latin typeface="Adobe 黑体 Std R" panose="020B0400000000000000" pitchFamily="34" charset="-128"/>
                <a:ea typeface="Adobe 黑体 Std R" panose="020B0400000000000000" pitchFamily="34" charset="-128"/>
              </a:rPr>
              <a:t>Bruinderink</a:t>
            </a:r>
            <a:r>
              <a:rPr lang="en-US" sz="24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 and </a:t>
            </a:r>
            <a:r>
              <a:rPr lang="en-US" sz="2400" spc="-1" dirty="0" err="1">
                <a:solidFill>
                  <a:srgbClr val="000000"/>
                </a:solidFill>
                <a:uFill>
                  <a:solidFill>
                    <a:srgbClr val="FFFFFF"/>
                  </a:solidFill>
                </a:uFill>
                <a:latin typeface="Adobe 黑体 Std R" panose="020B0400000000000000" pitchFamily="34" charset="-128"/>
                <a:ea typeface="Adobe 黑体 Std R" panose="020B0400000000000000" pitchFamily="34" charset="-128"/>
              </a:rPr>
              <a:t>Hazebroek</a:t>
            </a:r>
            <a:r>
              <a:rPr lang="en-US" sz="24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 1996 , Putman, 1997 and </a:t>
            </a:r>
            <a:r>
              <a:rPr lang="en-US" sz="2400" spc="-1" dirty="0" err="1">
                <a:solidFill>
                  <a:srgbClr val="000000"/>
                </a:solidFill>
                <a:uFill>
                  <a:solidFill>
                    <a:srgbClr val="FFFFFF"/>
                  </a:solidFill>
                </a:uFill>
                <a:latin typeface="Adobe 黑体 Std R" panose="020B0400000000000000" pitchFamily="34" charset="-128"/>
                <a:ea typeface="Adobe 黑体 Std R" panose="020B0400000000000000" pitchFamily="34" charset="-128"/>
              </a:rPr>
              <a:t>Jägerbrand</a:t>
            </a:r>
            <a:r>
              <a:rPr lang="en-US" sz="24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 2014 )</a:t>
            </a:r>
          </a:p>
          <a:p>
            <a:pPr marL="391867" indent="-293900">
              <a:buClr>
                <a:srgbClr val="000000"/>
              </a:buClr>
              <a:buSzPct val="45000"/>
              <a:buFont typeface="Wingdings" charset="2"/>
              <a:buChar char=""/>
            </a:pPr>
            <a:r>
              <a:rPr lang="en-US" sz="24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2012年在瑞典，鹿車碰撞造成後續處理的單獨花費達3300萬歐元（Jägerbrand，2014），而在德國，這種碰撞每年導致約50人死亡（Hothorn等人，2012）。</a:t>
            </a:r>
          </a:p>
          <a:p>
            <a:pPr marL="391867" indent="-293900">
              <a:buClr>
                <a:srgbClr val="000000"/>
              </a:buClr>
              <a:buSzPct val="45000"/>
              <a:buFont typeface="Wingdings" charset="2"/>
              <a:buChar char=""/>
            </a:pPr>
            <a:r>
              <a:rPr lang="en-US" sz="2400" spc="-1" dirty="0" err="1">
                <a:solidFill>
                  <a:srgbClr val="000000"/>
                </a:solidFill>
                <a:uFill>
                  <a:solidFill>
                    <a:srgbClr val="FFFFFF"/>
                  </a:solidFill>
                </a:uFill>
                <a:latin typeface="Adobe 黑体 Std R" panose="020B0400000000000000" pitchFamily="34" charset="-128"/>
                <a:ea typeface="Adobe 黑体 Std R" panose="020B0400000000000000" pitchFamily="34" charset="-128"/>
              </a:rPr>
              <a:t>本研究以降低車速方面駕駛員的行為反應車載（無線電消息警告</a:t>
            </a:r>
            <a:r>
              <a:rPr lang="en-US" sz="24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a:t>
            </a:r>
            <a:r>
              <a:rPr lang="zh-TW" altLang="en-US" sz="2400" spc="-1" dirty="0" err="1">
                <a:solidFill>
                  <a:srgbClr val="000000"/>
                </a:solidFill>
                <a:uFill>
                  <a:solidFill>
                    <a:srgbClr val="FFFFFF"/>
                  </a:solidFill>
                </a:uFill>
                <a:latin typeface="Adobe 黑体 Std R" panose="020B0400000000000000" pitchFamily="34" charset="-128"/>
                <a:ea typeface="Adobe 黑体 Std R" panose="020B0400000000000000" pitchFamily="34" charset="-128"/>
              </a:rPr>
              <a:t>、</a:t>
            </a:r>
            <a:r>
              <a:rPr lang="en-US" sz="2400" spc="-1" dirty="0" err="1"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車輛</a:t>
            </a:r>
            <a:r>
              <a:rPr lang="zh-TW" altLang="en-US" sz="24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外</a:t>
            </a:r>
            <a:r>
              <a:rPr lang="en-US" sz="2400" spc="-1" dirty="0" err="1"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的方法</a:t>
            </a:r>
            <a:r>
              <a:rPr lang="en-US" sz="2400" spc="-1" dirty="0" err="1">
                <a:solidFill>
                  <a:srgbClr val="000000"/>
                </a:solidFill>
                <a:uFill>
                  <a:solidFill>
                    <a:srgbClr val="FFFFFF"/>
                  </a:solidFill>
                </a:uFill>
                <a:latin typeface="Adobe 黑体 Std R" panose="020B0400000000000000" pitchFamily="34" charset="-128"/>
                <a:ea typeface="Adobe 黑体 Std R" panose="020B0400000000000000" pitchFamily="34" charset="-128"/>
              </a:rPr>
              <a:t>（靜態野生動物警告標誌和自動測速照相</a:t>
            </a:r>
            <a:r>
              <a:rPr lang="en-US" sz="24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a:t>
            </a:r>
            <a:r>
              <a:rPr lang="zh-TW" altLang="en-US" sz="24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及</a:t>
            </a:r>
            <a:r>
              <a:rPr lang="en-US" sz="2400" spc="-1" dirty="0" err="1"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遇到麋鹿</a:t>
            </a:r>
            <a:r>
              <a:rPr lang="en-US" sz="24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a:t>
            </a:r>
          </a:p>
          <a:p>
            <a:pPr marL="391867" indent="-293900">
              <a:buClr>
                <a:srgbClr val="000000"/>
              </a:buClr>
              <a:buSzPct val="45000"/>
              <a:buFont typeface="Wingdings" charset="2"/>
              <a:buChar char=""/>
            </a:pPr>
            <a:r>
              <a:rPr lang="zh-TW" altLang="en-US" sz="24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研</a:t>
            </a:r>
            <a:r>
              <a:rPr lang="zh-TW" altLang="en-US" sz="24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究</a:t>
            </a:r>
            <a:r>
              <a:rPr lang="en-US" sz="2400" spc="-1" dirty="0" err="1"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重點是車輛速度</a:t>
            </a:r>
            <a:r>
              <a:rPr lang="en-US" sz="24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a:t>
            </a:r>
            <a:r>
              <a:rPr lang="zh-TW" altLang="en-US" sz="24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行駛速度</a:t>
            </a:r>
            <a:r>
              <a:rPr lang="en-US" sz="2400" spc="-1" dirty="0" err="1"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通常是由速度限制和交通執法標誌控制</a:t>
            </a:r>
            <a:endParaRPr lang="en-US" sz="24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endParaRPr>
          </a:p>
        </p:txBody>
      </p:sp>
    </p:spTree>
    <p:extLst>
      <p:ext uri="{BB962C8B-B14F-4D97-AF65-F5344CB8AC3E}">
        <p14:creationId xmlns:p14="http://schemas.microsoft.com/office/powerpoint/2010/main" val="345227251"/>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28203" y="1418571"/>
            <a:ext cx="7886700" cy="4647377"/>
          </a:xfrm>
        </p:spPr>
        <p:txBody>
          <a:bodyPr>
            <a:noAutofit/>
          </a:bodyPr>
          <a:lstStyle/>
          <a:p>
            <a:pPr>
              <a:lnSpc>
                <a:spcPct val="100000"/>
              </a:lnSpc>
            </a:pPr>
            <a:r>
              <a:rPr lang="zh-TW" altLang="en-US"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研究駕駛行為的反應（速度和減速），以遇到糜鹿，自動測速照相，野生動物警告標誌和電台消息，使用或不使用野生動物圍欄，並在茂密的森林或開放的景觀，進行了分析。</a:t>
            </a:r>
            <a:endParaRPr lang="en-US" altLang="zh-TW" spc="-1" dirty="0">
              <a:solidFill>
                <a:srgbClr val="000000"/>
              </a:solidFill>
              <a:uFill>
                <a:solidFill>
                  <a:srgbClr val="FFFFFF"/>
                </a:solidFill>
              </a:uFill>
              <a:latin typeface="Adobe 黑体 Std R" panose="020B0400000000000000" pitchFamily="34" charset="-128"/>
              <a:ea typeface="Adobe 黑体 Std R" panose="020B0400000000000000" pitchFamily="34" charset="-128"/>
            </a:endParaRPr>
          </a:p>
          <a:p>
            <a:pPr>
              <a:lnSpc>
                <a:spcPct val="100000"/>
              </a:lnSpc>
            </a:pPr>
            <a:r>
              <a:rPr lang="zh-TW" altLang="en-US"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確定最有效的</a:t>
            </a:r>
            <a:r>
              <a:rPr lang="en-US" altLang="zh-TW"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a:t>
            </a:r>
            <a:r>
              <a:rPr lang="zh-TW" altLang="en-US" spc="-1" dirty="0">
                <a:solidFill>
                  <a:srgbClr val="FF0000"/>
                </a:solidFill>
                <a:uFill>
                  <a:solidFill>
                    <a:srgbClr val="FFFFFF"/>
                  </a:solidFill>
                </a:uFill>
                <a:latin typeface="Adobe 黑体 Std R" panose="020B0400000000000000" pitchFamily="34" charset="-128"/>
                <a:ea typeface="Adobe 黑体 Std R" panose="020B0400000000000000" pitchFamily="34" charset="-128"/>
              </a:rPr>
              <a:t>動物車輛碰撞</a:t>
            </a:r>
            <a:r>
              <a:rPr lang="zh-TW" altLang="en-US"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a:t>
            </a:r>
            <a:r>
              <a:rPr lang="en-US" altLang="zh-TW" spc="-1" dirty="0">
                <a:solidFill>
                  <a:srgbClr val="FF0000"/>
                </a:solidFill>
                <a:uFill>
                  <a:solidFill>
                    <a:srgbClr val="FFFFFF"/>
                  </a:solidFill>
                </a:uFill>
                <a:latin typeface="Adobe 黑体 Std R" panose="020B0400000000000000" pitchFamily="34" charset="-128"/>
                <a:ea typeface="Adobe 黑体 Std R" panose="020B0400000000000000" pitchFamily="34" charset="-128"/>
              </a:rPr>
              <a:t>AVC</a:t>
            </a:r>
            <a:r>
              <a:rPr lang="zh-TW" altLang="en-US"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a:t>
            </a:r>
            <a:r>
              <a:rPr lang="en-US" altLang="zh-TW"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a:t>
            </a:r>
            <a:r>
              <a:rPr lang="zh-TW" altLang="en-US"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，在</a:t>
            </a:r>
            <a:r>
              <a:rPr lang="zh-TW" altLang="en-US"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降低車速和測試這些</a:t>
            </a:r>
            <a:r>
              <a:rPr lang="zh-TW" altLang="en-US"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是否適用於</a:t>
            </a:r>
            <a:r>
              <a:rPr lang="zh-TW" altLang="en-US"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降低車輛</a:t>
            </a:r>
            <a:r>
              <a:rPr lang="zh-TW" altLang="en-US"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速度的有效對策</a:t>
            </a:r>
            <a:r>
              <a:rPr lang="en-US" altLang="zh-TW"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 </a:t>
            </a:r>
            <a:r>
              <a:rPr lang="zh-TW" altLang="en-US"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識別遇到麋鹿最有效的對策</a:t>
            </a:r>
            <a:r>
              <a:rPr lang="en-US" altLang="zh-TW"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 </a:t>
            </a:r>
            <a:r>
              <a:rPr lang="zh-TW" altLang="en-US"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並確定是否</a:t>
            </a:r>
            <a:r>
              <a:rPr lang="zh-TW" altLang="en-US"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驅動響應</a:t>
            </a:r>
            <a:r>
              <a:rPr lang="en-US" altLang="zh-TW"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AVC</a:t>
            </a:r>
            <a:r>
              <a:rPr lang="zh-TW" altLang="en-US"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對策是由</a:t>
            </a:r>
            <a:r>
              <a:rPr lang="zh-TW" altLang="en-US"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野生動物圍欄和景觀</a:t>
            </a:r>
            <a:r>
              <a:rPr lang="zh-TW" altLang="en-US"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特徵存在</a:t>
            </a:r>
            <a:r>
              <a:rPr lang="zh-TW" altLang="en-US"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的影響</a:t>
            </a:r>
            <a:r>
              <a:rPr lang="zh-TW" altLang="en-US"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a:t>
            </a:r>
            <a:endParaRPr lang="en-US" altLang="zh-TW"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endParaRPr>
          </a:p>
        </p:txBody>
      </p:sp>
      <p:sp>
        <p:nvSpPr>
          <p:cNvPr id="4" name="TextShape 1"/>
          <p:cNvSpPr txBox="1"/>
          <p:nvPr/>
        </p:nvSpPr>
        <p:spPr>
          <a:xfrm>
            <a:off x="457172" y="273684"/>
            <a:ext cx="8228763" cy="1144888"/>
          </a:xfrm>
          <a:prstGeom prst="rect">
            <a:avLst/>
          </a:prstGeom>
          <a:noFill/>
          <a:ln>
            <a:noFill/>
          </a:ln>
        </p:spPr>
        <p:txBody>
          <a:bodyPr lIns="0" tIns="0" rIns="0" bIns="0" anchor="ctr"/>
          <a:lstStyle/>
          <a:p>
            <a:pPr algn="ctr"/>
            <a:r>
              <a:rPr lang="en-US" altLang="zh-TW" sz="3991" spc="-1" dirty="0">
                <a:solidFill>
                  <a:srgbClr val="000000"/>
                </a:solidFill>
                <a:uFill>
                  <a:solidFill>
                    <a:srgbClr val="FFFFFF"/>
                  </a:solidFill>
                </a:uFill>
                <a:latin typeface="Kozuka Mincho Pro B" panose="02020800000000000000" pitchFamily="18" charset="-128"/>
                <a:ea typeface="Kozuka Mincho Pro B" panose="02020800000000000000" pitchFamily="18" charset="-128"/>
              </a:rPr>
              <a:t>Goal</a:t>
            </a:r>
            <a:endParaRPr lang="en-US" sz="3991" spc="-1" dirty="0">
              <a:solidFill>
                <a:srgbClr val="000000"/>
              </a:solidFill>
              <a:uFill>
                <a:solidFill>
                  <a:srgbClr val="FFFFFF"/>
                </a:solidFill>
              </a:uFill>
              <a:latin typeface="Kozuka Mincho Pro B" panose="02020800000000000000" pitchFamily="18" charset="-128"/>
              <a:ea typeface="Kozuka Mincho Pro B" panose="02020800000000000000" pitchFamily="18" charset="-128"/>
            </a:endParaRPr>
          </a:p>
        </p:txBody>
      </p:sp>
    </p:spTree>
    <p:extLst>
      <p:ext uri="{BB962C8B-B14F-4D97-AF65-F5344CB8AC3E}">
        <p14:creationId xmlns:p14="http://schemas.microsoft.com/office/powerpoint/2010/main" val="3023482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extShape 1"/>
          <p:cNvSpPr txBox="1"/>
          <p:nvPr/>
        </p:nvSpPr>
        <p:spPr>
          <a:xfrm>
            <a:off x="457172" y="273684"/>
            <a:ext cx="8228763" cy="1144888"/>
          </a:xfrm>
          <a:prstGeom prst="rect">
            <a:avLst/>
          </a:prstGeom>
          <a:noFill/>
          <a:ln>
            <a:noFill/>
          </a:ln>
        </p:spPr>
        <p:txBody>
          <a:bodyPr lIns="0" tIns="0" rIns="0" bIns="0" anchor="ctr"/>
          <a:lstStyle/>
          <a:p>
            <a:pPr algn="ctr"/>
            <a:r>
              <a:rPr lang="en-US" sz="3991" spc="-1" dirty="0">
                <a:solidFill>
                  <a:srgbClr val="000000"/>
                </a:solidFill>
                <a:uFill>
                  <a:solidFill>
                    <a:srgbClr val="FFFFFF"/>
                  </a:solidFill>
                </a:uFill>
                <a:latin typeface="Kozuka Mincho Pro B" panose="02020800000000000000" pitchFamily="18" charset="-128"/>
                <a:ea typeface="Kozuka Mincho Pro B" panose="02020800000000000000" pitchFamily="18" charset="-128"/>
              </a:rPr>
              <a:t>Method</a:t>
            </a:r>
          </a:p>
        </p:txBody>
      </p:sp>
      <p:sp>
        <p:nvSpPr>
          <p:cNvPr id="44" name="TextShape 2"/>
          <p:cNvSpPr txBox="1"/>
          <p:nvPr/>
        </p:nvSpPr>
        <p:spPr>
          <a:xfrm>
            <a:off x="457172" y="1605033"/>
            <a:ext cx="8228763" cy="3977067"/>
          </a:xfrm>
          <a:prstGeom prst="rect">
            <a:avLst/>
          </a:prstGeom>
          <a:noFill/>
          <a:ln>
            <a:noFill/>
          </a:ln>
        </p:spPr>
        <p:txBody>
          <a:bodyPr lIns="0" tIns="0" rIns="0" bIns="0"/>
          <a:lstStyle/>
          <a:p>
            <a:pPr marL="391867" indent="-293900">
              <a:buClr>
                <a:srgbClr val="000000"/>
              </a:buClr>
              <a:buSzPct val="45000"/>
              <a:buFont typeface="Wingdings" charset="2"/>
              <a:buChar char=""/>
            </a:pPr>
            <a:r>
              <a:rPr lang="en-US" sz="3200" spc="-1" dirty="0" err="1">
                <a:solidFill>
                  <a:srgbClr val="000000"/>
                </a:solidFill>
                <a:uFill>
                  <a:solidFill>
                    <a:srgbClr val="FFFFFF"/>
                  </a:solidFill>
                </a:uFill>
                <a:latin typeface="Adobe 黑体 Std R" panose="020B0400000000000000" pitchFamily="34" charset="-128"/>
                <a:ea typeface="Adobe 黑体 Std R" panose="020B0400000000000000" pitchFamily="34" charset="-128"/>
              </a:rPr>
              <a:t>受測者</a:t>
            </a:r>
            <a:endParaRPr lang="en-US" sz="32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endParaRPr>
          </a:p>
          <a:p>
            <a:pPr marL="391867" indent="-293900">
              <a:buClr>
                <a:srgbClr val="000000"/>
              </a:buClr>
              <a:buSzPct val="45000"/>
              <a:buFont typeface="Wingdings" charset="2"/>
              <a:buChar char=""/>
            </a:pPr>
            <a:r>
              <a:rPr lang="en-US" sz="3200" spc="-1" dirty="0" err="1">
                <a:solidFill>
                  <a:srgbClr val="000000"/>
                </a:solidFill>
                <a:uFill>
                  <a:solidFill>
                    <a:srgbClr val="FFFFFF"/>
                  </a:solidFill>
                </a:uFill>
                <a:latin typeface="Adobe 黑体 Std R" panose="020B0400000000000000" pitchFamily="34" charset="-128"/>
                <a:ea typeface="Adobe 黑体 Std R" panose="020B0400000000000000" pitchFamily="34" charset="-128"/>
              </a:rPr>
              <a:t>瑞典公路運輸研究所（VTI）</a:t>
            </a:r>
            <a:r>
              <a:rPr lang="en-US" sz="3200" spc="-1" dirty="0" err="1"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發出的正式招聘形式被用於招募這些參與者</a:t>
            </a:r>
            <a:r>
              <a:rPr lang="en-US" sz="3200" spc="-1" dirty="0" err="1">
                <a:solidFill>
                  <a:srgbClr val="000000"/>
                </a:solidFill>
                <a:uFill>
                  <a:solidFill>
                    <a:srgbClr val="FFFFFF"/>
                  </a:solidFill>
                </a:uFill>
                <a:latin typeface="Adobe 黑体 Std R" panose="020B0400000000000000" pitchFamily="34" charset="-128"/>
                <a:ea typeface="Adobe 黑体 Std R" panose="020B0400000000000000" pitchFamily="34" charset="-128"/>
              </a:rPr>
              <a:t>。形式要求人們提供諸如年齡數據，駕齡，噁心風險和聯繫方式</a:t>
            </a:r>
            <a:r>
              <a:rPr lang="en-US" sz="32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a:t>
            </a:r>
          </a:p>
          <a:p>
            <a:pPr marL="783734" lvl="1" indent="-293900">
              <a:buClr>
                <a:srgbClr val="000000"/>
              </a:buClr>
              <a:buSzPct val="75000"/>
              <a:buFont typeface="Symbol" charset="2"/>
              <a:buChar char=""/>
            </a:pPr>
            <a:r>
              <a:rPr lang="en-US" sz="32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25位(10男15女)</a:t>
            </a:r>
          </a:p>
          <a:p>
            <a:pPr marL="783734" lvl="1" indent="-293900">
              <a:buClr>
                <a:srgbClr val="000000"/>
              </a:buClr>
              <a:buSzPct val="75000"/>
              <a:buFont typeface="Symbol" charset="2"/>
              <a:buChar char=""/>
            </a:pPr>
            <a:r>
              <a:rPr lang="en-US" sz="32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平均年齡為40歲（SD 6.4）</a:t>
            </a:r>
          </a:p>
          <a:p>
            <a:pPr marL="783734" lvl="1" indent="-293900">
              <a:buClr>
                <a:srgbClr val="000000"/>
              </a:buClr>
              <a:buSzPct val="75000"/>
              <a:buFont typeface="Symbol" charset="2"/>
              <a:buChar char=""/>
            </a:pPr>
            <a:r>
              <a:rPr lang="en-US" sz="32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開車平均15000公里/年</a:t>
            </a:r>
          </a:p>
          <a:p>
            <a:pPr marL="783734" lvl="1" indent="-293900">
              <a:buClr>
                <a:srgbClr val="000000"/>
              </a:buClr>
              <a:buSzPct val="75000"/>
              <a:buFont typeface="Symbol" charset="2"/>
              <a:buChar char=""/>
            </a:pPr>
            <a:r>
              <a:rPr lang="en-US" sz="32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擁有駕駛執照，平均18.4年</a:t>
            </a:r>
          </a:p>
        </p:txBody>
      </p:sp>
    </p:spTree>
    <p:extLst>
      <p:ext uri="{BB962C8B-B14F-4D97-AF65-F5344CB8AC3E}">
        <p14:creationId xmlns:p14="http://schemas.microsoft.com/office/powerpoint/2010/main" val="2948870583"/>
      </p:ext>
    </p:extLst>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28203" y="1185545"/>
            <a:ext cx="7886700" cy="4351338"/>
          </a:xfrm>
        </p:spPr>
        <p:txBody>
          <a:bodyPr>
            <a:normAutofit/>
          </a:bodyPr>
          <a:lstStyle/>
          <a:p>
            <a:r>
              <a:rPr lang="zh-TW" altLang="en-US" sz="2400" dirty="0" smtClean="0">
                <a:latin typeface="Adobe 黑体 Std R" panose="020B0400000000000000" pitchFamily="34" charset="-128"/>
                <a:ea typeface="Adobe 黑体 Std R" panose="020B0400000000000000" pitchFamily="34" charset="-128"/>
              </a:rPr>
              <a:t>實驗設備</a:t>
            </a:r>
            <a:endParaRPr lang="en-US" altLang="zh-TW" sz="2400" dirty="0" smtClean="0">
              <a:latin typeface="Adobe 黑体 Std R" panose="020B0400000000000000" pitchFamily="34" charset="-128"/>
              <a:ea typeface="Adobe 黑体 Std R" panose="020B0400000000000000" pitchFamily="34" charset="-128"/>
            </a:endParaRPr>
          </a:p>
          <a:p>
            <a:pPr lvl="1">
              <a:buFont typeface="Wingdings" panose="05000000000000000000" pitchFamily="2" charset="2"/>
              <a:buChar char="ü"/>
            </a:pPr>
            <a:r>
              <a:rPr lang="zh-TW" altLang="en-US" dirty="0">
                <a:latin typeface="Adobe 黑体 Std R" panose="020B0400000000000000" pitchFamily="34" charset="-128"/>
                <a:ea typeface="Adobe 黑体 Std R" panose="020B0400000000000000" pitchFamily="34" charset="-128"/>
              </a:rPr>
              <a:t>駕駛模擬器</a:t>
            </a:r>
            <a:r>
              <a:rPr lang="en-US" altLang="zh-TW" dirty="0">
                <a:latin typeface="Adobe 黑体 Std R" panose="020B0400000000000000" pitchFamily="34" charset="-128"/>
                <a:ea typeface="Adobe 黑体 Std R" panose="020B0400000000000000" pitchFamily="34" charset="-128"/>
              </a:rPr>
              <a:t>III</a:t>
            </a:r>
            <a:r>
              <a:rPr lang="zh-TW" altLang="en-US" dirty="0" smtClean="0">
                <a:latin typeface="Adobe 黑体 Std R" panose="020B0400000000000000" pitchFamily="34" charset="-128"/>
                <a:ea typeface="Adobe 黑体 Std R" panose="020B0400000000000000" pitchFamily="34" charset="-128"/>
              </a:rPr>
              <a:t>，瑞典</a:t>
            </a:r>
            <a:r>
              <a:rPr lang="zh-TW" altLang="en-US" dirty="0">
                <a:latin typeface="Adobe 黑体 Std R" panose="020B0400000000000000" pitchFamily="34" charset="-128"/>
                <a:ea typeface="Adobe 黑体 Std R" panose="020B0400000000000000" pitchFamily="34" charset="-128"/>
              </a:rPr>
              <a:t>先進的高保真移動基地駕駛</a:t>
            </a:r>
            <a:r>
              <a:rPr lang="zh-TW" altLang="en-US" dirty="0" smtClean="0">
                <a:latin typeface="Adobe 黑体 Std R" panose="020B0400000000000000" pitchFamily="34" charset="-128"/>
                <a:ea typeface="Adobe 黑体 Std R" panose="020B0400000000000000" pitchFamily="34" charset="-128"/>
              </a:rPr>
              <a:t>模擬器。</a:t>
            </a:r>
            <a:endParaRPr lang="en-US" altLang="zh-TW" dirty="0" smtClean="0">
              <a:latin typeface="Adobe 黑体 Std R" panose="020B0400000000000000" pitchFamily="34" charset="-128"/>
              <a:ea typeface="Adobe 黑体 Std R" panose="020B0400000000000000" pitchFamily="34" charset="-128"/>
            </a:endParaRPr>
          </a:p>
          <a:p>
            <a:pPr lvl="1">
              <a:buFont typeface="Wingdings" panose="05000000000000000000" pitchFamily="2" charset="2"/>
              <a:buChar char="ü"/>
            </a:pPr>
            <a:r>
              <a:rPr lang="zh-TW" altLang="en-US" dirty="0">
                <a:latin typeface="Adobe 黑体 Std R" panose="020B0400000000000000" pitchFamily="34" charset="-128"/>
                <a:ea typeface="Adobe 黑体 Std R" panose="020B0400000000000000" pitchFamily="34" charset="-128"/>
              </a:rPr>
              <a:t>加速和制動是通過移動，旋轉或傾斜含有車體和屏幕模擬器的</a:t>
            </a:r>
            <a:r>
              <a:rPr lang="zh-TW" altLang="en-US" dirty="0" smtClean="0">
                <a:latin typeface="Adobe 黑体 Std R" panose="020B0400000000000000" pitchFamily="34" charset="-128"/>
                <a:ea typeface="Adobe 黑体 Std R" panose="020B0400000000000000" pitchFamily="34" charset="-128"/>
              </a:rPr>
              <a:t>一部分。</a:t>
            </a:r>
            <a:r>
              <a:rPr lang="zh-TW" altLang="en-US" dirty="0">
                <a:latin typeface="Adobe 黑体 Std R" panose="020B0400000000000000" pitchFamily="34" charset="-128"/>
                <a:ea typeface="Adobe 黑体 Std R" panose="020B0400000000000000" pitchFamily="34" charset="-128"/>
              </a:rPr>
              <a:t>駕駛模擬器有一個振動台</a:t>
            </a:r>
            <a:r>
              <a:rPr lang="zh-TW" altLang="en-US" dirty="0" smtClean="0">
                <a:latin typeface="Adobe 黑体 Std R" panose="020B0400000000000000" pitchFamily="34" charset="-128"/>
                <a:ea typeface="Adobe 黑体 Std R" panose="020B0400000000000000" pitchFamily="34" charset="-128"/>
              </a:rPr>
              <a:t>，為路面</a:t>
            </a:r>
            <a:r>
              <a:rPr lang="zh-TW" altLang="en-US" dirty="0">
                <a:latin typeface="Adobe 黑体 Std R" panose="020B0400000000000000" pitchFamily="34" charset="-128"/>
                <a:ea typeface="Adobe 黑体 Std R" panose="020B0400000000000000" pitchFamily="34" charset="-128"/>
              </a:rPr>
              <a:t>不平</a:t>
            </a:r>
            <a:r>
              <a:rPr lang="zh-TW" altLang="en-US" dirty="0" smtClean="0">
                <a:latin typeface="Adobe 黑体 Std R" panose="020B0400000000000000" pitchFamily="34" charset="-128"/>
                <a:ea typeface="Adobe 黑体 Std R" panose="020B0400000000000000" pitchFamily="34" charset="-128"/>
              </a:rPr>
              <a:t>的</a:t>
            </a:r>
            <a:r>
              <a:rPr lang="en-US" altLang="zh-TW" dirty="0">
                <a:latin typeface="Adobe 黑体 Std R" panose="020B0400000000000000" pitchFamily="34" charset="-128"/>
                <a:ea typeface="Adobe 黑体 Std R" panose="020B0400000000000000" pitchFamily="34" charset="-128"/>
              </a:rPr>
              <a:t>high-fidelity</a:t>
            </a:r>
            <a:r>
              <a:rPr lang="zh-TW" altLang="en-US" dirty="0" smtClean="0">
                <a:latin typeface="Adobe 黑体 Std R" panose="020B0400000000000000" pitchFamily="34" charset="-128"/>
                <a:ea typeface="Adobe 黑体 Std R" panose="020B0400000000000000" pitchFamily="34" charset="-128"/>
              </a:rPr>
              <a:t>模擬。</a:t>
            </a:r>
            <a:endParaRPr lang="en-US" altLang="zh-TW" dirty="0" smtClean="0">
              <a:latin typeface="Adobe 黑体 Std R" panose="020B0400000000000000" pitchFamily="34" charset="-128"/>
              <a:ea typeface="Adobe 黑体 Std R" panose="020B0400000000000000" pitchFamily="34" charset="-128"/>
            </a:endParaRPr>
          </a:p>
          <a:p>
            <a:pPr lvl="1">
              <a:buFont typeface="Wingdings" panose="05000000000000000000" pitchFamily="2" charset="2"/>
              <a:buChar char="ü"/>
            </a:pPr>
            <a:r>
              <a:rPr lang="zh-TW" altLang="en-US" dirty="0">
                <a:latin typeface="Adobe 黑体 Std R" panose="020B0400000000000000" pitchFamily="34" charset="-128"/>
                <a:ea typeface="Adobe 黑体 Std R" panose="020B0400000000000000" pitchFamily="34" charset="-128"/>
              </a:rPr>
              <a:t>視覺系統包括三個投影儀，給予駕駛者的</a:t>
            </a:r>
            <a:r>
              <a:rPr lang="en-US" altLang="zh-TW" dirty="0">
                <a:latin typeface="Adobe 黑体 Std R" panose="020B0400000000000000" pitchFamily="34" charset="-128"/>
                <a:ea typeface="Adobe 黑体 Std R" panose="020B0400000000000000" pitchFamily="34" charset="-128"/>
              </a:rPr>
              <a:t>120°</a:t>
            </a:r>
            <a:r>
              <a:rPr lang="zh-TW" altLang="en-US" dirty="0">
                <a:latin typeface="Adobe 黑体 Std R" panose="020B0400000000000000" pitchFamily="34" charset="-128"/>
                <a:ea typeface="Adobe 黑体 Std R" panose="020B0400000000000000" pitchFamily="34" charset="-128"/>
              </a:rPr>
              <a:t>視場</a:t>
            </a:r>
            <a:r>
              <a:rPr lang="zh-TW" altLang="en-US" dirty="0" smtClean="0">
                <a:latin typeface="Adobe 黑体 Std R" panose="020B0400000000000000" pitchFamily="34" charset="-128"/>
                <a:ea typeface="Adobe 黑体 Std R" panose="020B0400000000000000" pitchFamily="34" charset="-128"/>
              </a:rPr>
              <a:t>。</a:t>
            </a:r>
            <a:endParaRPr lang="en-US" altLang="zh-TW" dirty="0" smtClean="0">
              <a:latin typeface="Adobe 黑体 Std R" panose="020B0400000000000000" pitchFamily="34" charset="-128"/>
              <a:ea typeface="Adobe 黑体 Std R" panose="020B0400000000000000" pitchFamily="34" charset="-128"/>
            </a:endParaRPr>
          </a:p>
          <a:p>
            <a:pPr lvl="1">
              <a:buFont typeface="Wingdings" panose="05000000000000000000" pitchFamily="2" charset="2"/>
              <a:buChar char="ü"/>
            </a:pPr>
            <a:r>
              <a:rPr lang="en-US" altLang="zh-TW" dirty="0">
                <a:latin typeface="Adobe 黑体 Std R" panose="020B0400000000000000" pitchFamily="34" charset="-128"/>
                <a:ea typeface="Adobe 黑体 Std R" panose="020B0400000000000000" pitchFamily="34" charset="-128"/>
              </a:rPr>
              <a:t>LCD</a:t>
            </a:r>
            <a:r>
              <a:rPr lang="zh-TW" altLang="en-US" dirty="0">
                <a:latin typeface="Adobe 黑体 Std R" panose="020B0400000000000000" pitchFamily="34" charset="-128"/>
                <a:ea typeface="Adobe 黑体 Std R" panose="020B0400000000000000" pitchFamily="34" charset="-128"/>
              </a:rPr>
              <a:t>顯示器模擬驅動器的後視鏡和幾個攝像頭監視會話過程中的驅動程序</a:t>
            </a:r>
            <a:r>
              <a:rPr lang="zh-TW" altLang="en-US" dirty="0" smtClean="0">
                <a:latin typeface="Adobe 黑体 Std R" panose="020B0400000000000000" pitchFamily="34" charset="-128"/>
                <a:ea typeface="Adobe 黑体 Std R" panose="020B0400000000000000" pitchFamily="34" charset="-128"/>
              </a:rPr>
              <a:t>。</a:t>
            </a:r>
            <a:endParaRPr lang="en-US" altLang="zh-TW" dirty="0" smtClean="0">
              <a:latin typeface="Adobe 黑体 Std R" panose="020B0400000000000000" pitchFamily="34" charset="-128"/>
              <a:ea typeface="Adobe 黑体 Std R" panose="020B0400000000000000" pitchFamily="34" charset="-128"/>
            </a:endParaRPr>
          </a:p>
          <a:p>
            <a:pPr lvl="1">
              <a:buFont typeface="Wingdings" panose="05000000000000000000" pitchFamily="2" charset="2"/>
              <a:buChar char="ü"/>
            </a:pPr>
            <a:endParaRPr lang="zh-TW" altLang="en-US" dirty="0">
              <a:latin typeface="Adobe 黑体 Std R" panose="020B0400000000000000" pitchFamily="34" charset="-128"/>
              <a:ea typeface="Adobe 黑体 Std R" panose="020B0400000000000000" pitchFamily="34" charset="-128"/>
            </a:endParaRPr>
          </a:p>
        </p:txBody>
      </p:sp>
      <p:sp>
        <p:nvSpPr>
          <p:cNvPr id="4" name="TextShape 1"/>
          <p:cNvSpPr txBox="1"/>
          <p:nvPr/>
        </p:nvSpPr>
        <p:spPr>
          <a:xfrm>
            <a:off x="457172" y="273684"/>
            <a:ext cx="8228763" cy="1144888"/>
          </a:xfrm>
          <a:prstGeom prst="rect">
            <a:avLst/>
          </a:prstGeom>
          <a:noFill/>
          <a:ln>
            <a:noFill/>
          </a:ln>
        </p:spPr>
        <p:txBody>
          <a:bodyPr lIns="0" tIns="0" rIns="0" bIns="0" anchor="ctr"/>
          <a:lstStyle/>
          <a:p>
            <a:pPr algn="ctr"/>
            <a:r>
              <a:rPr lang="en-US" sz="3991" spc="-1" dirty="0">
                <a:solidFill>
                  <a:srgbClr val="000000"/>
                </a:solidFill>
                <a:uFill>
                  <a:solidFill>
                    <a:srgbClr val="FFFFFF"/>
                  </a:solidFill>
                </a:uFill>
                <a:latin typeface="Kozuka Mincho Pro B" panose="02020800000000000000" pitchFamily="18" charset="-128"/>
                <a:ea typeface="Kozuka Mincho Pro B" panose="02020800000000000000" pitchFamily="18" charset="-128"/>
              </a:rPr>
              <a:t>Method</a:t>
            </a:r>
          </a:p>
        </p:txBody>
      </p:sp>
      <p:pic>
        <p:nvPicPr>
          <p:cNvPr id="5" name="圖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81074" y="4553953"/>
            <a:ext cx="6651005" cy="2199545"/>
          </a:xfrm>
          <a:prstGeom prst="rect">
            <a:avLst/>
          </a:prstGeom>
        </p:spPr>
      </p:pic>
    </p:spTree>
    <p:extLst>
      <p:ext uri="{BB962C8B-B14F-4D97-AF65-F5344CB8AC3E}">
        <p14:creationId xmlns:p14="http://schemas.microsoft.com/office/powerpoint/2010/main" val="6660531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28203" y="1001183"/>
            <a:ext cx="7886700" cy="5515527"/>
          </a:xfrm>
        </p:spPr>
        <p:txBody>
          <a:bodyPr>
            <a:normAutofit fontScale="70000" lnSpcReduction="20000"/>
          </a:bodyPr>
          <a:lstStyle/>
          <a:p>
            <a:r>
              <a:rPr lang="zh-TW" altLang="en-US" dirty="0" smtClean="0">
                <a:latin typeface="Adobe 黑体 Std R" panose="020B0400000000000000" pitchFamily="34" charset="-128"/>
                <a:ea typeface="Adobe 黑体 Std R" panose="020B0400000000000000" pitchFamily="34" charset="-128"/>
              </a:rPr>
              <a:t>程序</a:t>
            </a:r>
            <a:endParaRPr lang="en-US" altLang="zh-TW" dirty="0" smtClean="0">
              <a:latin typeface="Adobe 黑体 Std R" panose="020B0400000000000000" pitchFamily="34" charset="-128"/>
              <a:ea typeface="Adobe 黑体 Std R" panose="020B0400000000000000" pitchFamily="34" charset="-128"/>
            </a:endParaRPr>
          </a:p>
          <a:p>
            <a:pPr>
              <a:lnSpc>
                <a:spcPct val="120000"/>
              </a:lnSpc>
              <a:buFont typeface="Wingdings" panose="05000000000000000000" pitchFamily="2" charset="2"/>
              <a:buChar char="Ø"/>
            </a:pPr>
            <a:r>
              <a:rPr lang="zh-TW" altLang="en-US" dirty="0" smtClean="0">
                <a:latin typeface="Adobe 黑体 Std R" panose="020B0400000000000000" pitchFamily="34" charset="-128"/>
                <a:ea typeface="Adobe 黑体 Std R" panose="020B0400000000000000" pitchFamily="34" charset="-128"/>
              </a:rPr>
              <a:t>先在</a:t>
            </a:r>
            <a:r>
              <a:rPr lang="en-US" altLang="zh-TW" dirty="0" smtClean="0">
                <a:latin typeface="Adobe 黑体 Std R" panose="020B0400000000000000" pitchFamily="34" charset="-128"/>
                <a:ea typeface="Adobe 黑体 Std R" panose="020B0400000000000000" pitchFamily="34" charset="-128"/>
              </a:rPr>
              <a:t>14.5</a:t>
            </a:r>
            <a:r>
              <a:rPr lang="zh-TW" altLang="en-US" dirty="0">
                <a:latin typeface="Adobe 黑体 Std R" panose="020B0400000000000000" pitchFamily="34" charset="-128"/>
                <a:ea typeface="Adobe 黑体 Std R" panose="020B0400000000000000" pitchFamily="34" charset="-128"/>
              </a:rPr>
              <a:t>公里道路</a:t>
            </a:r>
            <a:r>
              <a:rPr lang="zh-TW" altLang="en-US" dirty="0" smtClean="0">
                <a:latin typeface="Adobe 黑体 Std R" panose="020B0400000000000000" pitchFamily="34" charset="-128"/>
                <a:ea typeface="Adobe 黑体 Std R" panose="020B0400000000000000" pitchFamily="34" charset="-128"/>
              </a:rPr>
              <a:t>上做簡單的驅動器測試，</a:t>
            </a:r>
            <a:r>
              <a:rPr lang="zh-TW" altLang="en-US" dirty="0">
                <a:latin typeface="Adobe 黑体 Std R" panose="020B0400000000000000" pitchFamily="34" charset="-128"/>
                <a:ea typeface="Adobe 黑体 Std R" panose="020B0400000000000000" pitchFamily="34" charset="-128"/>
              </a:rPr>
              <a:t>以確保受試者</a:t>
            </a:r>
            <a:r>
              <a:rPr lang="zh-TW" altLang="en-US" dirty="0" smtClean="0">
                <a:latin typeface="Adobe 黑体 Std R" panose="020B0400000000000000" pitchFamily="34" charset="-128"/>
                <a:ea typeface="Adobe 黑体 Std R" panose="020B0400000000000000" pitchFamily="34" charset="-128"/>
              </a:rPr>
              <a:t>沒有產</a:t>
            </a:r>
            <a:r>
              <a:rPr lang="zh-TW" altLang="en-US" dirty="0">
                <a:latin typeface="Adobe 黑体 Std R" panose="020B0400000000000000" pitchFamily="34" charset="-128"/>
                <a:ea typeface="Adobe 黑体 Std R" panose="020B0400000000000000" pitchFamily="34" charset="-128"/>
              </a:rPr>
              <a:t>生</a:t>
            </a:r>
            <a:r>
              <a:rPr lang="zh-TW" altLang="en-US" dirty="0" smtClean="0">
                <a:latin typeface="Adobe 黑体 Std R" panose="020B0400000000000000" pitchFamily="34" charset="-128"/>
                <a:ea typeface="Adobe 黑体 Std R" panose="020B0400000000000000" pitchFamily="34" charset="-128"/>
              </a:rPr>
              <a:t>噁心，並讓</a:t>
            </a:r>
            <a:r>
              <a:rPr lang="zh-TW" altLang="en-US" dirty="0">
                <a:latin typeface="Adobe 黑体 Std R" panose="020B0400000000000000" pitchFamily="34" charset="-128"/>
                <a:ea typeface="Adobe 黑体 Std R" panose="020B0400000000000000" pitchFamily="34" charset="-128"/>
              </a:rPr>
              <a:t>他們與駕駛條件</a:t>
            </a:r>
            <a:r>
              <a:rPr lang="zh-TW" altLang="en-US" dirty="0" smtClean="0">
                <a:latin typeface="Adobe 黑体 Std R" panose="020B0400000000000000" pitchFamily="34" charset="-128"/>
                <a:ea typeface="Adobe 黑体 Std R" panose="020B0400000000000000" pitchFamily="34" charset="-128"/>
              </a:rPr>
              <a:t>熟悉。</a:t>
            </a:r>
            <a:endParaRPr lang="en-US" altLang="zh-TW" dirty="0" smtClean="0">
              <a:latin typeface="Adobe 黑体 Std R" panose="020B0400000000000000" pitchFamily="34" charset="-128"/>
              <a:ea typeface="Adobe 黑体 Std R" panose="020B0400000000000000" pitchFamily="34" charset="-128"/>
            </a:endParaRPr>
          </a:p>
          <a:p>
            <a:pPr>
              <a:lnSpc>
                <a:spcPct val="120000"/>
              </a:lnSpc>
              <a:buFont typeface="Wingdings" panose="05000000000000000000" pitchFamily="2" charset="2"/>
              <a:buChar char="Ø"/>
            </a:pPr>
            <a:r>
              <a:rPr lang="zh-TW" altLang="en-US" dirty="0" smtClean="0">
                <a:latin typeface="Adobe 黑体 Std R" panose="020B0400000000000000" pitchFamily="34" charset="-128"/>
                <a:ea typeface="Adobe 黑体 Std R" panose="020B0400000000000000" pitchFamily="34" charset="-128"/>
              </a:rPr>
              <a:t>試</a:t>
            </a:r>
            <a:r>
              <a:rPr lang="zh-TW" altLang="en-US" dirty="0">
                <a:latin typeface="Adobe 黑体 Std R" panose="020B0400000000000000" pitchFamily="34" charset="-128"/>
                <a:ea typeface="Adobe 黑体 Std R" panose="020B0400000000000000" pitchFamily="34" charset="-128"/>
              </a:rPr>
              <a:t>駕道路是平直的，沒有其他車輛，路標或建築物，以及路邊由茂密的森林組成</a:t>
            </a:r>
            <a:r>
              <a:rPr lang="zh-TW" altLang="en-US" dirty="0" smtClean="0">
                <a:latin typeface="Adobe 黑体 Std R" panose="020B0400000000000000" pitchFamily="34" charset="-128"/>
                <a:ea typeface="Adobe 黑体 Std R" panose="020B0400000000000000" pitchFamily="34" charset="-128"/>
              </a:rPr>
              <a:t>。</a:t>
            </a:r>
            <a:endParaRPr lang="en-US" altLang="zh-TW" dirty="0" smtClean="0">
              <a:latin typeface="Adobe 黑体 Std R" panose="020B0400000000000000" pitchFamily="34" charset="-128"/>
              <a:ea typeface="Adobe 黑体 Std R" panose="020B0400000000000000" pitchFamily="34" charset="-128"/>
            </a:endParaRPr>
          </a:p>
          <a:p>
            <a:pPr>
              <a:lnSpc>
                <a:spcPct val="120000"/>
              </a:lnSpc>
              <a:buFont typeface="Wingdings" panose="05000000000000000000" pitchFamily="2" charset="2"/>
              <a:buChar char="Ø"/>
            </a:pPr>
            <a:r>
              <a:rPr lang="zh-TW" altLang="en-US" dirty="0">
                <a:latin typeface="Adobe 黑体 Std R" panose="020B0400000000000000" pitchFamily="34" charset="-128"/>
                <a:ea typeface="Adobe 黑体 Std R" panose="020B0400000000000000" pitchFamily="34" charset="-128"/>
              </a:rPr>
              <a:t>獨立固定的</a:t>
            </a:r>
            <a:r>
              <a:rPr lang="zh-TW" altLang="en-US" dirty="0" smtClean="0">
                <a:latin typeface="Adobe 黑体 Std R" panose="020B0400000000000000" pitchFamily="34" charset="-128"/>
                <a:ea typeface="Adobe 黑体 Std R" panose="020B0400000000000000" pitchFamily="34" charset="-128"/>
              </a:rPr>
              <a:t>因子：</a:t>
            </a:r>
            <a:endParaRPr lang="en-US" altLang="zh-TW" dirty="0" smtClean="0">
              <a:latin typeface="Adobe 黑体 Std R" panose="020B0400000000000000" pitchFamily="34" charset="-128"/>
              <a:ea typeface="Adobe 黑体 Std R" panose="020B0400000000000000" pitchFamily="34" charset="-128"/>
            </a:endParaRPr>
          </a:p>
          <a:p>
            <a:pPr lvl="1">
              <a:lnSpc>
                <a:spcPct val="120000"/>
              </a:lnSpc>
              <a:buFont typeface="Wingdings" panose="05000000000000000000" pitchFamily="2" charset="2"/>
              <a:buChar char="ü"/>
            </a:pPr>
            <a:r>
              <a:rPr lang="zh-TW" altLang="en-US" dirty="0" smtClean="0">
                <a:latin typeface="Adobe 黑体 Std R" panose="020B0400000000000000" pitchFamily="34" charset="-128"/>
                <a:ea typeface="Adobe 黑体 Std R" panose="020B0400000000000000" pitchFamily="34" charset="-128"/>
              </a:rPr>
              <a:t>“</a:t>
            </a:r>
            <a:r>
              <a:rPr lang="en-US" altLang="zh-TW" dirty="0">
                <a:latin typeface="Adobe 黑体 Std R" panose="020B0400000000000000" pitchFamily="34" charset="-128"/>
                <a:ea typeface="Adobe 黑体 Std R" panose="020B0400000000000000" pitchFamily="34" charset="-128"/>
              </a:rPr>
              <a:t>E24”</a:t>
            </a:r>
            <a:r>
              <a:rPr lang="zh-TW" altLang="en-US" dirty="0" smtClean="0">
                <a:latin typeface="Adobe 黑体 Std R" panose="020B0400000000000000" pitchFamily="34" charset="-128"/>
                <a:ea typeface="Adobe 黑体 Std R" panose="020B0400000000000000" pitchFamily="34" charset="-128"/>
              </a:rPr>
              <a:t>標誌</a:t>
            </a:r>
            <a:endParaRPr lang="en-US" altLang="zh-TW" dirty="0" smtClean="0">
              <a:latin typeface="Adobe 黑体 Std R" panose="020B0400000000000000" pitchFamily="34" charset="-128"/>
              <a:ea typeface="Adobe 黑体 Std R" panose="020B0400000000000000" pitchFamily="34" charset="-128"/>
            </a:endParaRPr>
          </a:p>
          <a:p>
            <a:pPr lvl="1">
              <a:lnSpc>
                <a:spcPct val="120000"/>
              </a:lnSpc>
              <a:buFont typeface="Wingdings" panose="05000000000000000000" pitchFamily="2" charset="2"/>
              <a:buChar char="ü"/>
            </a:pPr>
            <a:r>
              <a:rPr lang="zh-TW" altLang="en-US" dirty="0" smtClean="0">
                <a:latin typeface="Adobe 黑体 Std R" panose="020B0400000000000000" pitchFamily="34" charset="-128"/>
                <a:ea typeface="Adobe 黑体 Std R" panose="020B0400000000000000" pitchFamily="34" charset="-128"/>
              </a:rPr>
              <a:t>自動拍照速度（有</a:t>
            </a:r>
            <a:r>
              <a:rPr lang="en-US" altLang="zh-TW" dirty="0" smtClean="0">
                <a:latin typeface="Adobe 黑体 Std R" panose="020B0400000000000000" pitchFamily="34" charset="-128"/>
                <a:ea typeface="Adobe 黑体 Std R" panose="020B0400000000000000" pitchFamily="34" charset="-128"/>
              </a:rPr>
              <a:t>/</a:t>
            </a:r>
            <a:r>
              <a:rPr lang="zh-TW" altLang="en-US" dirty="0" smtClean="0">
                <a:latin typeface="Adobe 黑体 Std R" panose="020B0400000000000000" pitchFamily="34" charset="-128"/>
                <a:ea typeface="Adobe 黑体 Std R" panose="020B0400000000000000" pitchFamily="34" charset="-128"/>
              </a:rPr>
              <a:t>無）</a:t>
            </a:r>
            <a:endParaRPr lang="en-US" altLang="zh-TW" dirty="0" smtClean="0">
              <a:latin typeface="Adobe 黑体 Std R" panose="020B0400000000000000" pitchFamily="34" charset="-128"/>
              <a:ea typeface="Adobe 黑体 Std R" panose="020B0400000000000000" pitchFamily="34" charset="-128"/>
            </a:endParaRPr>
          </a:p>
          <a:p>
            <a:pPr lvl="1">
              <a:lnSpc>
                <a:spcPct val="120000"/>
              </a:lnSpc>
              <a:buFont typeface="Wingdings" panose="05000000000000000000" pitchFamily="2" charset="2"/>
              <a:buChar char="ü"/>
            </a:pPr>
            <a:r>
              <a:rPr lang="zh-TW" altLang="en-US" dirty="0" smtClean="0">
                <a:latin typeface="Adobe 黑体 Std R" panose="020B0400000000000000" pitchFamily="34" charset="-128"/>
                <a:ea typeface="Adobe 黑体 Std R" panose="020B0400000000000000" pitchFamily="34" charset="-128"/>
              </a:rPr>
              <a:t>電台消息（開</a:t>
            </a:r>
            <a:r>
              <a:rPr lang="en-US" altLang="zh-TW" dirty="0" smtClean="0">
                <a:latin typeface="Adobe 黑体 Std R" panose="020B0400000000000000" pitchFamily="34" charset="-128"/>
                <a:ea typeface="Adobe 黑体 Std R" panose="020B0400000000000000" pitchFamily="34" charset="-128"/>
              </a:rPr>
              <a:t>/</a:t>
            </a:r>
            <a:r>
              <a:rPr lang="zh-TW" altLang="en-US" dirty="0" smtClean="0">
                <a:latin typeface="Adobe 黑体 Std R" panose="020B0400000000000000" pitchFamily="34" charset="-128"/>
                <a:ea typeface="Adobe 黑体 Std R" panose="020B0400000000000000" pitchFamily="34" charset="-128"/>
              </a:rPr>
              <a:t>關）</a:t>
            </a:r>
            <a:endParaRPr lang="en-US" altLang="zh-TW" dirty="0" smtClean="0">
              <a:latin typeface="Adobe 黑体 Std R" panose="020B0400000000000000" pitchFamily="34" charset="-128"/>
              <a:ea typeface="Adobe 黑体 Std R" panose="020B0400000000000000" pitchFamily="34" charset="-128"/>
            </a:endParaRPr>
          </a:p>
          <a:p>
            <a:pPr lvl="1">
              <a:lnSpc>
                <a:spcPct val="120000"/>
              </a:lnSpc>
              <a:buFont typeface="Wingdings" panose="05000000000000000000" pitchFamily="2" charset="2"/>
              <a:buChar char="ü"/>
            </a:pPr>
            <a:r>
              <a:rPr lang="zh-TW" altLang="en-US" dirty="0" smtClean="0">
                <a:latin typeface="Adobe 黑体 Std R" panose="020B0400000000000000" pitchFamily="34" charset="-128"/>
                <a:ea typeface="Adobe 黑体 Std R" panose="020B0400000000000000" pitchFamily="34" charset="-128"/>
              </a:rPr>
              <a:t>野生動物警告標誌（有</a:t>
            </a:r>
            <a:r>
              <a:rPr lang="en-US" altLang="zh-TW" dirty="0" smtClean="0">
                <a:latin typeface="Adobe 黑体 Std R" panose="020B0400000000000000" pitchFamily="34" charset="-128"/>
                <a:ea typeface="Adobe 黑体 Std R" panose="020B0400000000000000" pitchFamily="34" charset="-128"/>
              </a:rPr>
              <a:t>/</a:t>
            </a:r>
            <a:r>
              <a:rPr lang="zh-TW" altLang="en-US" dirty="0" smtClean="0">
                <a:latin typeface="Adobe 黑体 Std R" panose="020B0400000000000000" pitchFamily="34" charset="-128"/>
                <a:ea typeface="Adobe 黑体 Std R" panose="020B0400000000000000" pitchFamily="34" charset="-128"/>
              </a:rPr>
              <a:t>無）</a:t>
            </a:r>
            <a:endParaRPr lang="en-US" altLang="zh-TW" dirty="0" smtClean="0">
              <a:latin typeface="Adobe 黑体 Std R" panose="020B0400000000000000" pitchFamily="34" charset="-128"/>
              <a:ea typeface="Adobe 黑体 Std R" panose="020B0400000000000000" pitchFamily="34" charset="-128"/>
            </a:endParaRPr>
          </a:p>
          <a:p>
            <a:pPr lvl="1">
              <a:lnSpc>
                <a:spcPct val="120000"/>
              </a:lnSpc>
              <a:buFont typeface="Wingdings" panose="05000000000000000000" pitchFamily="2" charset="2"/>
              <a:buChar char="ü"/>
            </a:pPr>
            <a:r>
              <a:rPr lang="zh-TW" altLang="en-US" dirty="0" smtClean="0">
                <a:latin typeface="Adobe 黑体 Std R" panose="020B0400000000000000" pitchFamily="34" charset="-128"/>
                <a:ea typeface="Adobe 黑体 Std R" panose="020B0400000000000000" pitchFamily="34" charset="-128"/>
              </a:rPr>
              <a:t>麋鹿（有</a:t>
            </a:r>
            <a:r>
              <a:rPr lang="en-US" altLang="zh-TW" dirty="0" smtClean="0">
                <a:latin typeface="Adobe 黑体 Std R" panose="020B0400000000000000" pitchFamily="34" charset="-128"/>
                <a:ea typeface="Adobe 黑体 Std R" panose="020B0400000000000000" pitchFamily="34" charset="-128"/>
              </a:rPr>
              <a:t>/</a:t>
            </a:r>
            <a:r>
              <a:rPr lang="zh-TW" altLang="en-US" dirty="0" smtClean="0">
                <a:latin typeface="Adobe 黑体 Std R" panose="020B0400000000000000" pitchFamily="34" charset="-128"/>
                <a:ea typeface="Adobe 黑体 Std R" panose="020B0400000000000000" pitchFamily="34" charset="-128"/>
              </a:rPr>
              <a:t>無）</a:t>
            </a:r>
            <a:endParaRPr lang="en-US" altLang="zh-TW" dirty="0" smtClean="0">
              <a:latin typeface="Adobe 黑体 Std R" panose="020B0400000000000000" pitchFamily="34" charset="-128"/>
              <a:ea typeface="Adobe 黑体 Std R" panose="020B0400000000000000" pitchFamily="34" charset="-128"/>
            </a:endParaRPr>
          </a:p>
          <a:p>
            <a:pPr lvl="1">
              <a:lnSpc>
                <a:spcPct val="120000"/>
              </a:lnSpc>
              <a:buFont typeface="Wingdings" panose="05000000000000000000" pitchFamily="2" charset="2"/>
              <a:buChar char="ü"/>
            </a:pPr>
            <a:r>
              <a:rPr lang="zh-TW" altLang="en-US" dirty="0" smtClean="0">
                <a:latin typeface="Adobe 黑体 Std R" panose="020B0400000000000000" pitchFamily="34" charset="-128"/>
                <a:ea typeface="Adobe 黑体 Std R" panose="020B0400000000000000" pitchFamily="34" charset="-128"/>
              </a:rPr>
              <a:t>樹林（密林或無森林）</a:t>
            </a:r>
            <a:endParaRPr lang="en-US" altLang="zh-TW" dirty="0" smtClean="0">
              <a:latin typeface="Adobe 黑体 Std R" panose="020B0400000000000000" pitchFamily="34" charset="-128"/>
              <a:ea typeface="Adobe 黑体 Std R" panose="020B0400000000000000" pitchFamily="34" charset="-128"/>
            </a:endParaRPr>
          </a:p>
          <a:p>
            <a:pPr lvl="1">
              <a:lnSpc>
                <a:spcPct val="120000"/>
              </a:lnSpc>
              <a:buFont typeface="Wingdings" panose="05000000000000000000" pitchFamily="2" charset="2"/>
              <a:buChar char="ü"/>
            </a:pPr>
            <a:r>
              <a:rPr lang="zh-TW" altLang="en-US" dirty="0" smtClean="0">
                <a:latin typeface="Adobe 黑体 Std R" panose="020B0400000000000000" pitchFamily="34" charset="-128"/>
                <a:ea typeface="Adobe 黑体 Std R" panose="020B0400000000000000" pitchFamily="34" charset="-128"/>
              </a:rPr>
              <a:t>野生動物圍欄（有</a:t>
            </a:r>
            <a:r>
              <a:rPr lang="en-US" altLang="zh-TW" dirty="0" smtClean="0">
                <a:latin typeface="Adobe 黑体 Std R" panose="020B0400000000000000" pitchFamily="34" charset="-128"/>
                <a:ea typeface="Adobe 黑体 Std R" panose="020B0400000000000000" pitchFamily="34" charset="-128"/>
              </a:rPr>
              <a:t>/</a:t>
            </a:r>
            <a:r>
              <a:rPr lang="zh-TW" altLang="en-US" dirty="0" smtClean="0">
                <a:latin typeface="Adobe 黑体 Std R" panose="020B0400000000000000" pitchFamily="34" charset="-128"/>
                <a:ea typeface="Adobe 黑体 Std R" panose="020B0400000000000000" pitchFamily="34" charset="-128"/>
              </a:rPr>
              <a:t>無）</a:t>
            </a:r>
            <a:endParaRPr lang="en-US" altLang="zh-TW" dirty="0">
              <a:latin typeface="Adobe 黑体 Std R" panose="020B0400000000000000" pitchFamily="34" charset="-128"/>
              <a:ea typeface="Adobe 黑体 Std R" panose="020B0400000000000000" pitchFamily="34" charset="-128"/>
            </a:endParaRPr>
          </a:p>
          <a:p>
            <a:pPr marL="457200" lvl="1" indent="0">
              <a:lnSpc>
                <a:spcPct val="120000"/>
              </a:lnSpc>
              <a:buNone/>
            </a:pPr>
            <a:r>
              <a:rPr lang="zh-TW" altLang="en-US" dirty="0" smtClean="0">
                <a:latin typeface="Adobe 黑体 Std R" panose="020B0400000000000000" pitchFamily="34" charset="-128"/>
                <a:ea typeface="Adobe 黑体 Std R" panose="020B0400000000000000" pitchFamily="34" charset="-128"/>
              </a:rPr>
              <a:t>以上被認為可能影響駕駛行為之因素。</a:t>
            </a:r>
            <a:endParaRPr lang="en-US" altLang="zh-TW" dirty="0" smtClean="0">
              <a:latin typeface="Adobe 黑体 Std R" panose="020B0400000000000000" pitchFamily="34" charset="-128"/>
              <a:ea typeface="Adobe 黑体 Std R" panose="020B0400000000000000" pitchFamily="34" charset="-128"/>
            </a:endParaRPr>
          </a:p>
          <a:p>
            <a:pPr marL="457200" lvl="1" indent="0">
              <a:lnSpc>
                <a:spcPct val="120000"/>
              </a:lnSpc>
              <a:buNone/>
            </a:pPr>
            <a:r>
              <a:rPr lang="zh-TW" altLang="en-US" dirty="0" smtClean="0">
                <a:latin typeface="Adobe 黑体 Std R" panose="020B0400000000000000" pitchFamily="34" charset="-128"/>
                <a:ea typeface="Adobe 黑体 Std R" panose="020B0400000000000000" pitchFamily="34" charset="-128"/>
              </a:rPr>
              <a:t>總共有</a:t>
            </a:r>
            <a:r>
              <a:rPr lang="en-US" altLang="zh-TW" dirty="0" smtClean="0">
                <a:latin typeface="Adobe 黑体 Std R" panose="020B0400000000000000" pitchFamily="34" charset="-128"/>
                <a:ea typeface="Adobe 黑体 Std R" panose="020B0400000000000000" pitchFamily="34" charset="-128"/>
              </a:rPr>
              <a:t>2×2×2×2×2×2</a:t>
            </a:r>
            <a:r>
              <a:rPr lang="zh-TW" altLang="en-US" dirty="0" smtClean="0">
                <a:latin typeface="Adobe 黑体 Std R" panose="020B0400000000000000" pitchFamily="34" charset="-128"/>
                <a:ea typeface="Adobe 黑体 Std R" panose="020B0400000000000000" pitchFamily="34" charset="-128"/>
              </a:rPr>
              <a:t>個不同的獨立因素的組合，得到</a:t>
            </a:r>
            <a:r>
              <a:rPr lang="en-US" altLang="zh-TW" dirty="0" smtClean="0">
                <a:latin typeface="Adobe 黑体 Std R" panose="020B0400000000000000" pitchFamily="34" charset="-128"/>
                <a:ea typeface="Adobe 黑体 Std R" panose="020B0400000000000000" pitchFamily="34" charset="-128"/>
              </a:rPr>
              <a:t>64</a:t>
            </a:r>
            <a:r>
              <a:rPr lang="zh-TW" altLang="en-US" dirty="0" smtClean="0">
                <a:latin typeface="Adobe 黑体 Std R" panose="020B0400000000000000" pitchFamily="34" charset="-128"/>
                <a:ea typeface="Adobe 黑体 Std R" panose="020B0400000000000000" pitchFamily="34" charset="-128"/>
              </a:rPr>
              <a:t>種不同的驅動方案給駕駛模擬器測試者</a:t>
            </a:r>
            <a:endParaRPr lang="en-US" altLang="zh-TW" dirty="0" smtClean="0">
              <a:latin typeface="Adobe 黑体 Std R" panose="020B0400000000000000" pitchFamily="34" charset="-128"/>
              <a:ea typeface="Adobe 黑体 Std R" panose="020B0400000000000000" pitchFamily="34" charset="-128"/>
            </a:endParaRPr>
          </a:p>
        </p:txBody>
      </p:sp>
      <p:sp>
        <p:nvSpPr>
          <p:cNvPr id="4" name="TextShape 1"/>
          <p:cNvSpPr txBox="1"/>
          <p:nvPr/>
        </p:nvSpPr>
        <p:spPr>
          <a:xfrm>
            <a:off x="457171" y="69951"/>
            <a:ext cx="8228763" cy="1144888"/>
          </a:xfrm>
          <a:prstGeom prst="rect">
            <a:avLst/>
          </a:prstGeom>
          <a:noFill/>
          <a:ln>
            <a:noFill/>
          </a:ln>
        </p:spPr>
        <p:txBody>
          <a:bodyPr lIns="0" tIns="0" rIns="0" bIns="0" anchor="ctr"/>
          <a:lstStyle/>
          <a:p>
            <a:pPr algn="ctr"/>
            <a:r>
              <a:rPr lang="en-US" sz="3991" spc="-1" dirty="0">
                <a:solidFill>
                  <a:srgbClr val="000000"/>
                </a:solidFill>
                <a:uFill>
                  <a:solidFill>
                    <a:srgbClr val="FFFFFF"/>
                  </a:solidFill>
                </a:uFill>
                <a:latin typeface="Kozuka Mincho Pro B" panose="02020800000000000000" pitchFamily="18" charset="-128"/>
                <a:ea typeface="Kozuka Mincho Pro B" panose="02020800000000000000" pitchFamily="18" charset="-128"/>
              </a:rPr>
              <a:t>Method</a:t>
            </a:r>
          </a:p>
        </p:txBody>
      </p:sp>
      <p:pic>
        <p:nvPicPr>
          <p:cNvPr id="5" name="圖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65762" y="2659361"/>
            <a:ext cx="4491204" cy="2412827"/>
          </a:xfrm>
          <a:prstGeom prst="rect">
            <a:avLst/>
          </a:prstGeom>
        </p:spPr>
      </p:pic>
      <p:pic>
        <p:nvPicPr>
          <p:cNvPr id="6" name="圖片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10967" y="1001183"/>
            <a:ext cx="2589451" cy="5097982"/>
          </a:xfrm>
          <a:prstGeom prst="rect">
            <a:avLst/>
          </a:prstGeom>
        </p:spPr>
      </p:pic>
    </p:spTree>
    <p:extLst>
      <p:ext uri="{BB962C8B-B14F-4D97-AF65-F5344CB8AC3E}">
        <p14:creationId xmlns:p14="http://schemas.microsoft.com/office/powerpoint/2010/main" val="929908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nodeType="clickEffect">
                                  <p:stCondLst>
                                    <p:cond delay="0"/>
                                  </p:stCondLst>
                                  <p:childTnLst>
                                    <p:set>
                                      <p:cBhvr>
                                        <p:cTn id="11" dur="1" fill="hold">
                                          <p:stCondLst>
                                            <p:cond delay="0"/>
                                          </p:stCondLst>
                                        </p:cTn>
                                        <p:tgtEl>
                                          <p:spTgt spid="6"/>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628203" y="1529411"/>
            <a:ext cx="7886700" cy="4351338"/>
          </a:xfrm>
        </p:spPr>
        <p:txBody>
          <a:bodyPr>
            <a:noAutofit/>
          </a:bodyPr>
          <a:lstStyle/>
          <a:p>
            <a:pPr>
              <a:buFont typeface="Wingdings" panose="05000000000000000000" pitchFamily="2" charset="2"/>
              <a:buChar char="Ø"/>
            </a:pPr>
            <a:r>
              <a:rPr lang="zh-TW" altLang="en-US" sz="2600" dirty="0">
                <a:latin typeface="Adobe 黑体 Std R" panose="020B0400000000000000" pitchFamily="34" charset="-128"/>
                <a:ea typeface="Adobe 黑体 Std R" panose="020B0400000000000000" pitchFamily="34" charset="-128"/>
              </a:rPr>
              <a:t>行駛</a:t>
            </a:r>
            <a:r>
              <a:rPr lang="en-US" altLang="zh-TW" sz="2600" dirty="0">
                <a:latin typeface="Adobe 黑体 Std R" panose="020B0400000000000000" pitchFamily="34" charset="-128"/>
                <a:ea typeface="Adobe 黑体 Std R" panose="020B0400000000000000" pitchFamily="34" charset="-128"/>
              </a:rPr>
              <a:t>9km</a:t>
            </a:r>
            <a:r>
              <a:rPr lang="zh-TW" altLang="en-US" sz="2600" dirty="0">
                <a:latin typeface="Adobe 黑体 Std R" panose="020B0400000000000000" pitchFamily="34" charset="-128"/>
                <a:ea typeface="Adobe 黑体 Std R" panose="020B0400000000000000" pitchFamily="34" charset="-128"/>
              </a:rPr>
              <a:t>的模擬</a:t>
            </a:r>
            <a:r>
              <a:rPr lang="zh-TW" altLang="en-US" sz="2600" dirty="0" smtClean="0">
                <a:latin typeface="Adobe 黑体 Std R" panose="020B0400000000000000" pitchFamily="34" charset="-128"/>
                <a:ea typeface="Adobe 黑体 Std R" panose="020B0400000000000000" pitchFamily="34" charset="-128"/>
              </a:rPr>
              <a:t>道路</a:t>
            </a:r>
            <a:endParaRPr lang="en-US" altLang="zh-TW" sz="2600" dirty="0" smtClean="0">
              <a:latin typeface="Adobe 黑体 Std R" panose="020B0400000000000000" pitchFamily="34" charset="-128"/>
              <a:ea typeface="Adobe 黑体 Std R" panose="020B0400000000000000" pitchFamily="34" charset="-128"/>
            </a:endParaRPr>
          </a:p>
          <a:p>
            <a:pPr>
              <a:buFont typeface="Wingdings" panose="05000000000000000000" pitchFamily="2" charset="2"/>
              <a:buChar char="Ø"/>
            </a:pPr>
            <a:r>
              <a:rPr lang="zh-TW" altLang="en-US" sz="2600" dirty="0" smtClean="0">
                <a:latin typeface="Adobe 黑体 Std R" panose="020B0400000000000000" pitchFamily="34" charset="-128"/>
                <a:ea typeface="Adobe 黑体 Std R" panose="020B0400000000000000" pitchFamily="34" charset="-128"/>
              </a:rPr>
              <a:t>時速</a:t>
            </a:r>
            <a:r>
              <a:rPr lang="en-US" altLang="zh-TW" sz="2600" dirty="0" smtClean="0">
                <a:latin typeface="Adobe 黑体 Std R" panose="020B0400000000000000" pitchFamily="34" charset="-128"/>
                <a:ea typeface="Adobe 黑体 Std R" panose="020B0400000000000000" pitchFamily="34" charset="-128"/>
              </a:rPr>
              <a:t>90</a:t>
            </a:r>
            <a:r>
              <a:rPr lang="zh-TW" altLang="en-US" sz="2600" dirty="0">
                <a:latin typeface="Adobe 黑体 Std R" panose="020B0400000000000000" pitchFamily="34" charset="-128"/>
                <a:ea typeface="Adobe 黑体 Std R" panose="020B0400000000000000" pitchFamily="34" charset="-128"/>
              </a:rPr>
              <a:t>公里</a:t>
            </a:r>
            <a:r>
              <a:rPr lang="en-US" altLang="zh-TW" sz="2600" dirty="0">
                <a:latin typeface="Adobe 黑体 Std R" panose="020B0400000000000000" pitchFamily="34" charset="-128"/>
                <a:ea typeface="Adobe 黑体 Std R" panose="020B0400000000000000" pitchFamily="34" charset="-128"/>
              </a:rPr>
              <a:t>/</a:t>
            </a:r>
            <a:r>
              <a:rPr lang="zh-TW" altLang="en-US" sz="2600" dirty="0" smtClean="0">
                <a:latin typeface="Adobe 黑体 Std R" panose="020B0400000000000000" pitchFamily="34" charset="-128"/>
                <a:ea typeface="Adobe 黑体 Std R" panose="020B0400000000000000" pitchFamily="34" charset="-128"/>
              </a:rPr>
              <a:t>小時</a:t>
            </a:r>
            <a:endParaRPr lang="en-US" altLang="zh-TW" sz="2600" dirty="0" smtClean="0">
              <a:latin typeface="Adobe 黑体 Std R" panose="020B0400000000000000" pitchFamily="34" charset="-128"/>
              <a:ea typeface="Adobe 黑体 Std R" panose="020B0400000000000000" pitchFamily="34" charset="-128"/>
            </a:endParaRPr>
          </a:p>
          <a:p>
            <a:pPr>
              <a:buFont typeface="Wingdings" panose="05000000000000000000" pitchFamily="2" charset="2"/>
              <a:buChar char="Ø"/>
            </a:pPr>
            <a:r>
              <a:rPr lang="zh-TW" altLang="en-US" sz="2600" dirty="0" smtClean="0">
                <a:latin typeface="Adobe 黑体 Std R" panose="020B0400000000000000" pitchFamily="34" charset="-128"/>
                <a:ea typeface="Adobe 黑体 Std R" panose="020B0400000000000000" pitchFamily="34" charset="-128"/>
              </a:rPr>
              <a:t>研究</a:t>
            </a:r>
            <a:r>
              <a:rPr lang="zh-TW" altLang="en-US" sz="2600" dirty="0">
                <a:latin typeface="Adobe 黑体 Std R" panose="020B0400000000000000" pitchFamily="34" charset="-128"/>
                <a:ea typeface="Adobe 黑体 Std R" panose="020B0400000000000000" pitchFamily="34" charset="-128"/>
              </a:rPr>
              <a:t>中，我們只用車速和減速圖案數據。車速數據直接從駕駛模擬器</a:t>
            </a:r>
            <a:r>
              <a:rPr lang="zh-TW" altLang="en-US" sz="2600" dirty="0" smtClean="0">
                <a:latin typeface="Adobe 黑体 Std R" panose="020B0400000000000000" pitchFamily="34" charset="-128"/>
                <a:ea typeface="Adobe 黑体 Std R" panose="020B0400000000000000" pitchFamily="34" charset="-128"/>
              </a:rPr>
              <a:t>獲得，包括</a:t>
            </a:r>
            <a:r>
              <a:rPr lang="zh-TW" altLang="en-US" sz="2600" dirty="0">
                <a:latin typeface="Adobe 黑体 Std R" panose="020B0400000000000000" pitchFamily="34" charset="-128"/>
                <a:ea typeface="Adobe 黑体 Std R" panose="020B0400000000000000" pitchFamily="34" charset="-128"/>
              </a:rPr>
              <a:t>在三個不同區域的平均</a:t>
            </a:r>
            <a:r>
              <a:rPr lang="zh-TW" altLang="en-US" sz="2600" dirty="0" smtClean="0">
                <a:latin typeface="Adobe 黑体 Std R" panose="020B0400000000000000" pitchFamily="34" charset="-128"/>
                <a:ea typeface="Adobe 黑体 Std R" panose="020B0400000000000000" pitchFamily="34" charset="-128"/>
              </a:rPr>
              <a:t>速度，區域分為</a:t>
            </a:r>
            <a:endParaRPr lang="en-US" altLang="zh-TW" sz="2600" dirty="0" smtClean="0">
              <a:latin typeface="Adobe 黑体 Std R" panose="020B0400000000000000" pitchFamily="34" charset="-128"/>
              <a:ea typeface="Adobe 黑体 Std R" panose="020B0400000000000000" pitchFamily="34" charset="-128"/>
            </a:endParaRPr>
          </a:p>
          <a:p>
            <a:pPr lvl="1"/>
            <a:r>
              <a:rPr lang="zh-TW" altLang="en-US" sz="2600" dirty="0" smtClean="0">
                <a:latin typeface="Adobe 黑体 Std R" panose="020B0400000000000000" pitchFamily="34" charset="-128"/>
                <a:ea typeface="Adobe 黑体 Std R" panose="020B0400000000000000" pitchFamily="34" charset="-128"/>
              </a:rPr>
              <a:t>在</a:t>
            </a:r>
            <a:r>
              <a:rPr lang="zh-TW" altLang="en-US" sz="2600" dirty="0">
                <a:latin typeface="Adobe 黑体 Std R" panose="020B0400000000000000" pitchFamily="34" charset="-128"/>
                <a:ea typeface="Adobe 黑体 Std R" panose="020B0400000000000000" pitchFamily="34" charset="-128"/>
              </a:rPr>
              <a:t>活動開始前</a:t>
            </a:r>
            <a:r>
              <a:rPr lang="en-US" altLang="zh-TW" sz="2600" dirty="0">
                <a:latin typeface="Adobe 黑体 Std R" panose="020B0400000000000000" pitchFamily="34" charset="-128"/>
                <a:ea typeface="Adobe 黑体 Std R" panose="020B0400000000000000" pitchFamily="34" charset="-128"/>
              </a:rPr>
              <a:t>500-300</a:t>
            </a:r>
            <a:r>
              <a:rPr lang="zh-TW" altLang="en-US" sz="2600" dirty="0" smtClean="0">
                <a:latin typeface="Adobe 黑体 Std R" panose="020B0400000000000000" pitchFamily="34" charset="-128"/>
                <a:ea typeface="Adobe 黑体 Std R" panose="020B0400000000000000" pitchFamily="34" charset="-128"/>
              </a:rPr>
              <a:t>米</a:t>
            </a:r>
            <a:endParaRPr lang="en-US" altLang="zh-TW" sz="2600" dirty="0" smtClean="0">
              <a:latin typeface="Adobe 黑体 Std R" panose="020B0400000000000000" pitchFamily="34" charset="-128"/>
              <a:ea typeface="Adobe 黑体 Std R" panose="020B0400000000000000" pitchFamily="34" charset="-128"/>
            </a:endParaRPr>
          </a:p>
          <a:p>
            <a:pPr lvl="1"/>
            <a:r>
              <a:rPr lang="zh-TW" altLang="en-US" sz="2600" dirty="0" smtClean="0">
                <a:latin typeface="Adobe 黑体 Std R" panose="020B0400000000000000" pitchFamily="34" charset="-128"/>
                <a:ea typeface="Adobe 黑体 Std R" panose="020B0400000000000000" pitchFamily="34" charset="-128"/>
              </a:rPr>
              <a:t>事件</a:t>
            </a:r>
            <a:r>
              <a:rPr lang="zh-TW" altLang="en-US" sz="2600" dirty="0">
                <a:latin typeface="Adobe 黑体 Std R" panose="020B0400000000000000" pitchFamily="34" charset="-128"/>
                <a:ea typeface="Adobe 黑体 Std R" panose="020B0400000000000000" pitchFamily="34" charset="-128"/>
              </a:rPr>
              <a:t>之前</a:t>
            </a:r>
            <a:r>
              <a:rPr lang="en-US" altLang="zh-TW" sz="2600" dirty="0">
                <a:latin typeface="Adobe 黑体 Std R" panose="020B0400000000000000" pitchFamily="34" charset="-128"/>
                <a:ea typeface="Adobe 黑体 Std R" panose="020B0400000000000000" pitchFamily="34" charset="-128"/>
              </a:rPr>
              <a:t>200-0</a:t>
            </a:r>
            <a:r>
              <a:rPr lang="zh-TW" altLang="en-US" sz="2600" dirty="0" smtClean="0">
                <a:latin typeface="Adobe 黑体 Std R" panose="020B0400000000000000" pitchFamily="34" charset="-128"/>
                <a:ea typeface="Adobe 黑体 Std R" panose="020B0400000000000000" pitchFamily="34" charset="-128"/>
              </a:rPr>
              <a:t>米</a:t>
            </a:r>
            <a:endParaRPr lang="en-US" altLang="zh-TW" sz="2600" dirty="0">
              <a:latin typeface="Adobe 黑体 Std R" panose="020B0400000000000000" pitchFamily="34" charset="-128"/>
              <a:ea typeface="Adobe 黑体 Std R" panose="020B0400000000000000" pitchFamily="34" charset="-128"/>
            </a:endParaRPr>
          </a:p>
          <a:p>
            <a:pPr lvl="1"/>
            <a:r>
              <a:rPr lang="zh-TW" altLang="en-US" sz="2600" dirty="0" smtClean="0">
                <a:latin typeface="Adobe 黑体 Std R" panose="020B0400000000000000" pitchFamily="34" charset="-128"/>
                <a:ea typeface="Adobe 黑体 Std R" panose="020B0400000000000000" pitchFamily="34" charset="-128"/>
              </a:rPr>
              <a:t>事後</a:t>
            </a:r>
            <a:r>
              <a:rPr lang="en-US" altLang="zh-TW" sz="2600" dirty="0">
                <a:latin typeface="Adobe 黑体 Std R" panose="020B0400000000000000" pitchFamily="34" charset="-128"/>
                <a:ea typeface="Adobe 黑体 Std R" panose="020B0400000000000000" pitchFamily="34" charset="-128"/>
              </a:rPr>
              <a:t>300-500</a:t>
            </a:r>
            <a:r>
              <a:rPr lang="zh-TW" altLang="en-US" sz="2600" dirty="0" smtClean="0">
                <a:latin typeface="Adobe 黑体 Std R" panose="020B0400000000000000" pitchFamily="34" charset="-128"/>
                <a:ea typeface="Adobe 黑体 Std R" panose="020B0400000000000000" pitchFamily="34" charset="-128"/>
              </a:rPr>
              <a:t>米。</a:t>
            </a:r>
            <a:endParaRPr lang="en-US" altLang="zh-TW" sz="2600" dirty="0" smtClean="0">
              <a:latin typeface="Adobe 黑体 Std R" panose="020B0400000000000000" pitchFamily="34" charset="-128"/>
              <a:ea typeface="Adobe 黑体 Std R" panose="020B0400000000000000" pitchFamily="34" charset="-128"/>
            </a:endParaRPr>
          </a:p>
          <a:p>
            <a:pPr lvl="1"/>
            <a:r>
              <a:rPr lang="zh-TW" altLang="en-US" sz="2600" dirty="0" smtClean="0">
                <a:latin typeface="Adobe 黑体 Std R" panose="020B0400000000000000" pitchFamily="34" charset="-128"/>
                <a:ea typeface="Adobe 黑体 Std R" panose="020B0400000000000000" pitchFamily="34" charset="-128"/>
              </a:rPr>
              <a:t>“事件”是自動測速攝像頭、無線電消息、野生動物警示標誌或</a:t>
            </a:r>
            <a:r>
              <a:rPr lang="zh-TW" altLang="en-US" sz="2600" dirty="0" smtClean="0">
                <a:latin typeface="Adobe 黑体 Std R" panose="020B0400000000000000" pitchFamily="34" charset="-128"/>
                <a:ea typeface="Adobe 黑体 Std R" panose="020B0400000000000000" pitchFamily="34" charset="-128"/>
              </a:rPr>
              <a:t>麋鹿</a:t>
            </a:r>
            <a:r>
              <a:rPr lang="zh-TW" altLang="en-US" sz="2600" dirty="0">
                <a:latin typeface="Adobe 黑体 Std R" panose="020B0400000000000000" pitchFamily="34" charset="-128"/>
                <a:ea typeface="Adobe 黑体 Std R" panose="020B0400000000000000" pitchFamily="34" charset="-128"/>
              </a:rPr>
              <a:t>的</a:t>
            </a:r>
            <a:r>
              <a:rPr lang="zh-TW" altLang="en-US" sz="2600" dirty="0" smtClean="0">
                <a:latin typeface="Adobe 黑体 Std R" panose="020B0400000000000000" pitchFamily="34" charset="-128"/>
                <a:ea typeface="Adobe 黑体 Std R" panose="020B0400000000000000" pitchFamily="34" charset="-128"/>
              </a:rPr>
              <a:t>存在</a:t>
            </a:r>
            <a:r>
              <a:rPr lang="zh-TW" altLang="en-US" sz="2600" dirty="0" smtClean="0">
                <a:latin typeface="Adobe 黑体 Std R" panose="020B0400000000000000" pitchFamily="34" charset="-128"/>
                <a:ea typeface="Adobe 黑体 Std R" panose="020B0400000000000000" pitchFamily="34" charset="-128"/>
              </a:rPr>
              <a:t>或不存在，而森林和圍欄在整個駕駛被列為固定要素。</a:t>
            </a:r>
            <a:r>
              <a:rPr lang="en-US" altLang="zh-TW" sz="2600" dirty="0" smtClean="0">
                <a:latin typeface="Adobe 黑体 Std R" panose="020B0400000000000000" pitchFamily="34" charset="-128"/>
                <a:ea typeface="Adobe 黑体 Std R" panose="020B0400000000000000" pitchFamily="34" charset="-128"/>
              </a:rPr>
              <a:t>(</a:t>
            </a:r>
            <a:r>
              <a:rPr lang="en-US" altLang="zh-TW" sz="2600" dirty="0" err="1" smtClean="0">
                <a:latin typeface="Adobe 黑体 Std R" panose="020B0400000000000000" pitchFamily="34" charset="-128"/>
                <a:ea typeface="Adobe 黑体 Std R" panose="020B0400000000000000" pitchFamily="34" charset="-128"/>
              </a:rPr>
              <a:t>森林為主的景觀已被證明具有速度降低效果</a:t>
            </a:r>
            <a:r>
              <a:rPr lang="en-US" altLang="zh-TW" sz="2600" dirty="0" smtClean="0">
                <a:latin typeface="Adobe 黑体 Std R" panose="020B0400000000000000" pitchFamily="34" charset="-128"/>
                <a:ea typeface="Adobe 黑体 Std R" panose="020B0400000000000000" pitchFamily="34" charset="-128"/>
              </a:rPr>
              <a:t>)</a:t>
            </a:r>
          </a:p>
          <a:p>
            <a:pPr lvl="1"/>
            <a:endParaRPr lang="zh-TW" altLang="en-US" sz="2600" dirty="0">
              <a:latin typeface="Adobe 黑体 Std R" panose="020B0400000000000000" pitchFamily="34" charset="-128"/>
              <a:ea typeface="Adobe 黑体 Std R" panose="020B0400000000000000" pitchFamily="34" charset="-128"/>
            </a:endParaRPr>
          </a:p>
          <a:p>
            <a:endParaRPr lang="zh-TW" altLang="en-US" sz="2600" dirty="0">
              <a:latin typeface="Adobe 黑体 Std R" panose="020B0400000000000000" pitchFamily="34" charset="-128"/>
              <a:ea typeface="Adobe 黑体 Std R" panose="020B0400000000000000" pitchFamily="34" charset="-128"/>
            </a:endParaRPr>
          </a:p>
        </p:txBody>
      </p:sp>
      <p:sp>
        <p:nvSpPr>
          <p:cNvPr id="4" name="TextShape 1"/>
          <p:cNvSpPr txBox="1"/>
          <p:nvPr/>
        </p:nvSpPr>
        <p:spPr>
          <a:xfrm>
            <a:off x="457172" y="273684"/>
            <a:ext cx="8228763" cy="1144888"/>
          </a:xfrm>
          <a:prstGeom prst="rect">
            <a:avLst/>
          </a:prstGeom>
          <a:noFill/>
          <a:ln>
            <a:noFill/>
          </a:ln>
        </p:spPr>
        <p:txBody>
          <a:bodyPr lIns="0" tIns="0" rIns="0" bIns="0" anchor="ctr"/>
          <a:lstStyle/>
          <a:p>
            <a:pPr algn="ctr"/>
            <a:r>
              <a:rPr lang="en-US" sz="3991" spc="-1" dirty="0">
                <a:solidFill>
                  <a:srgbClr val="000000"/>
                </a:solidFill>
                <a:uFill>
                  <a:solidFill>
                    <a:srgbClr val="FFFFFF"/>
                  </a:solidFill>
                </a:uFill>
                <a:latin typeface="Kozuka Mincho Pro B" panose="02020800000000000000" pitchFamily="18" charset="-128"/>
                <a:ea typeface="Kozuka Mincho Pro B" panose="02020800000000000000" pitchFamily="18" charset="-128"/>
              </a:rPr>
              <a:t>Method</a:t>
            </a:r>
          </a:p>
        </p:txBody>
      </p:sp>
    </p:spTree>
    <p:extLst>
      <p:ext uri="{BB962C8B-B14F-4D97-AF65-F5344CB8AC3E}">
        <p14:creationId xmlns:p14="http://schemas.microsoft.com/office/powerpoint/2010/main" val="36302910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704849" y="1045084"/>
            <a:ext cx="7886700" cy="4351338"/>
          </a:xfrm>
        </p:spPr>
        <p:txBody>
          <a:bodyPr>
            <a:normAutofit/>
          </a:bodyPr>
          <a:lstStyle/>
          <a:p>
            <a:r>
              <a:rPr lang="zh-TW" altLang="en-US" sz="2200" dirty="0">
                <a:latin typeface="Adobe 黑体 Std R" panose="020B0400000000000000" pitchFamily="34" charset="-128"/>
                <a:ea typeface="Adobe 黑体 Std R" panose="020B0400000000000000" pitchFamily="34" charset="-128"/>
              </a:rPr>
              <a:t>構</a:t>
            </a:r>
            <a:r>
              <a:rPr lang="zh-TW" altLang="en-US" sz="2200" dirty="0" smtClean="0">
                <a:latin typeface="Adobe 黑体 Std R" panose="020B0400000000000000" pitchFamily="34" charset="-128"/>
                <a:ea typeface="Adobe 黑体 Std R" panose="020B0400000000000000" pitchFamily="34" charset="-128"/>
              </a:rPr>
              <a:t>建四組</a:t>
            </a:r>
            <a:r>
              <a:rPr lang="zh-TW" altLang="en-US" sz="2200" dirty="0" smtClean="0">
                <a:solidFill>
                  <a:srgbClr val="FF0000"/>
                </a:solidFill>
                <a:latin typeface="Adobe 黑体 Std R" panose="020B0400000000000000" pitchFamily="34" charset="-128"/>
                <a:ea typeface="Adobe 黑体 Std R" panose="020B0400000000000000" pitchFamily="34" charset="-128"/>
              </a:rPr>
              <a:t>線性</a:t>
            </a:r>
            <a:r>
              <a:rPr lang="zh-TW" altLang="en-US" sz="2200" dirty="0">
                <a:solidFill>
                  <a:srgbClr val="FF0000"/>
                </a:solidFill>
                <a:latin typeface="Adobe 黑体 Std R" panose="020B0400000000000000" pitchFamily="34" charset="-128"/>
                <a:ea typeface="Adobe 黑体 Std R" panose="020B0400000000000000" pitchFamily="34" charset="-128"/>
              </a:rPr>
              <a:t>混合效應</a:t>
            </a:r>
            <a:r>
              <a:rPr lang="zh-TW" altLang="en-US" sz="2200" dirty="0">
                <a:latin typeface="Adobe 黑体 Std R" panose="020B0400000000000000" pitchFamily="34" charset="-128"/>
                <a:ea typeface="Adobe 黑体 Std R" panose="020B0400000000000000" pitchFamily="34" charset="-128"/>
              </a:rPr>
              <a:t>（</a:t>
            </a:r>
            <a:r>
              <a:rPr lang="en-US" altLang="zh-TW" sz="2200" dirty="0">
                <a:solidFill>
                  <a:srgbClr val="FF0000"/>
                </a:solidFill>
                <a:latin typeface="Adobe 黑体 Std R" panose="020B0400000000000000" pitchFamily="34" charset="-128"/>
                <a:ea typeface="Adobe 黑体 Std R" panose="020B0400000000000000" pitchFamily="34" charset="-128"/>
              </a:rPr>
              <a:t>LME</a:t>
            </a:r>
            <a:r>
              <a:rPr lang="zh-TW" altLang="en-US" sz="2200" dirty="0">
                <a:latin typeface="Adobe 黑体 Std R" panose="020B0400000000000000" pitchFamily="34" charset="-128"/>
                <a:ea typeface="Adobe 黑体 Std R" panose="020B0400000000000000" pitchFamily="34" charset="-128"/>
              </a:rPr>
              <a:t>）</a:t>
            </a:r>
            <a:r>
              <a:rPr lang="zh-TW" altLang="en-US" sz="2200" dirty="0" smtClean="0">
                <a:latin typeface="Adobe 黑体 Std R" panose="020B0400000000000000" pitchFamily="34" charset="-128"/>
                <a:ea typeface="Adobe 黑体 Std R" panose="020B0400000000000000" pitchFamily="34" charset="-128"/>
              </a:rPr>
              <a:t>模型</a:t>
            </a:r>
            <a:r>
              <a:rPr lang="zh-TW" altLang="en-US" sz="2200" dirty="0">
                <a:latin typeface="Adobe 黑体 Std R" panose="020B0400000000000000" pitchFamily="34" charset="-128"/>
                <a:ea typeface="Adobe 黑体 Std R" panose="020B0400000000000000" pitchFamily="34" charset="-128"/>
              </a:rPr>
              <a:t>來</a:t>
            </a:r>
            <a:r>
              <a:rPr lang="zh-TW" altLang="en-US" sz="2200" dirty="0" smtClean="0">
                <a:latin typeface="Adobe 黑体 Std R" panose="020B0400000000000000" pitchFamily="34" charset="-128"/>
                <a:ea typeface="Adobe 黑体 Std R" panose="020B0400000000000000" pitchFamily="34" charset="-128"/>
              </a:rPr>
              <a:t>檢驗</a:t>
            </a:r>
            <a:endParaRPr lang="en-US" altLang="zh-TW" sz="2200" dirty="0" smtClean="0">
              <a:latin typeface="Adobe 黑体 Std R" panose="020B0400000000000000" pitchFamily="34" charset="-128"/>
              <a:ea typeface="Adobe 黑体 Std R" panose="020B0400000000000000" pitchFamily="34" charset="-128"/>
            </a:endParaRPr>
          </a:p>
          <a:p>
            <a:pPr lvl="1">
              <a:buFont typeface="Wingdings" panose="05000000000000000000" pitchFamily="2" charset="2"/>
              <a:buChar char="ü"/>
            </a:pPr>
            <a:r>
              <a:rPr lang="zh-TW" altLang="en-US" sz="2200" dirty="0">
                <a:latin typeface="Adobe 黑体 Std R" panose="020B0400000000000000" pitchFamily="34" charset="-128"/>
                <a:ea typeface="Adobe 黑体 Std R" panose="020B0400000000000000" pitchFamily="34" charset="-128"/>
              </a:rPr>
              <a:t>應變</a:t>
            </a:r>
            <a:r>
              <a:rPr lang="zh-TW" altLang="en-US" sz="2200" dirty="0" smtClean="0">
                <a:latin typeface="Adobe 黑体 Std R" panose="020B0400000000000000" pitchFamily="34" charset="-128"/>
                <a:ea typeface="Adobe 黑体 Std R" panose="020B0400000000000000" pitchFamily="34" charset="-128"/>
              </a:rPr>
              <a:t>量</a:t>
            </a:r>
            <a:r>
              <a:rPr lang="en-US" altLang="zh-TW" sz="2200" dirty="0" smtClean="0">
                <a:latin typeface="Adobe 黑体 Std R" panose="020B0400000000000000" pitchFamily="34" charset="-128"/>
                <a:ea typeface="Adobe 黑体 Std R" panose="020B0400000000000000" pitchFamily="34" charset="-128"/>
              </a:rPr>
              <a:t>〜</a:t>
            </a:r>
            <a:r>
              <a:rPr lang="zh-TW" altLang="en-US" sz="2200" dirty="0" smtClean="0">
                <a:latin typeface="Adobe 黑体 Std R" panose="020B0400000000000000" pitchFamily="34" charset="-128"/>
                <a:ea typeface="Adobe 黑体 Std R" panose="020B0400000000000000" pitchFamily="34" charset="-128"/>
              </a:rPr>
              <a:t>自動測</a:t>
            </a:r>
            <a:r>
              <a:rPr lang="zh-TW" altLang="en-US" sz="2200" dirty="0">
                <a:latin typeface="Adobe 黑体 Std R" panose="020B0400000000000000" pitchFamily="34" charset="-128"/>
                <a:ea typeface="Adobe 黑体 Std R" panose="020B0400000000000000" pitchFamily="34" charset="-128"/>
              </a:rPr>
              <a:t>速照相</a:t>
            </a:r>
            <a:r>
              <a:rPr lang="en-US" altLang="zh-TW" sz="2200" dirty="0">
                <a:latin typeface="Adobe 黑体 Std R" panose="020B0400000000000000" pitchFamily="34" charset="-128"/>
                <a:ea typeface="Adobe 黑体 Std R" panose="020B0400000000000000" pitchFamily="34" charset="-128"/>
              </a:rPr>
              <a:t>+</a:t>
            </a:r>
            <a:r>
              <a:rPr lang="zh-TW" altLang="en-US" sz="2200" dirty="0">
                <a:latin typeface="Adobe 黑体 Std R" panose="020B0400000000000000" pitchFamily="34" charset="-128"/>
                <a:ea typeface="Adobe 黑体 Std R" panose="020B0400000000000000" pitchFamily="34" charset="-128"/>
              </a:rPr>
              <a:t>野生動物的警示標誌</a:t>
            </a:r>
            <a:r>
              <a:rPr lang="en-US" altLang="zh-TW" sz="2200" dirty="0">
                <a:latin typeface="Adobe 黑体 Std R" panose="020B0400000000000000" pitchFamily="34" charset="-128"/>
                <a:ea typeface="Adobe 黑体 Std R" panose="020B0400000000000000" pitchFamily="34" charset="-128"/>
              </a:rPr>
              <a:t>+</a:t>
            </a:r>
            <a:r>
              <a:rPr lang="zh-TW" altLang="en-US" sz="2200" dirty="0">
                <a:latin typeface="Adobe 黑体 Std R" panose="020B0400000000000000" pitchFamily="34" charset="-128"/>
                <a:ea typeface="Adobe 黑体 Std R" panose="020B0400000000000000" pitchFamily="34" charset="-128"/>
              </a:rPr>
              <a:t>收音機</a:t>
            </a:r>
            <a:r>
              <a:rPr lang="en-US" altLang="zh-TW" sz="2200" dirty="0">
                <a:latin typeface="Adobe 黑体 Std R" panose="020B0400000000000000" pitchFamily="34" charset="-128"/>
                <a:ea typeface="Adobe 黑体 Std R" panose="020B0400000000000000" pitchFamily="34" charset="-128"/>
              </a:rPr>
              <a:t>+</a:t>
            </a:r>
            <a:r>
              <a:rPr lang="zh-TW" altLang="en-US" sz="2200" dirty="0">
                <a:latin typeface="Adobe 黑体 Std R" panose="020B0400000000000000" pitchFamily="34" charset="-128"/>
                <a:ea typeface="Adobe 黑体 Std R" panose="020B0400000000000000" pitchFamily="34" charset="-128"/>
              </a:rPr>
              <a:t>警告</a:t>
            </a:r>
            <a:r>
              <a:rPr lang="en-US" altLang="zh-TW" sz="2200" dirty="0" smtClean="0">
                <a:latin typeface="Adobe 黑体 Std R" panose="020B0400000000000000" pitchFamily="34" charset="-128"/>
                <a:ea typeface="Adobe 黑体 Std R" panose="020B0400000000000000" pitchFamily="34" charset="-128"/>
              </a:rPr>
              <a:t>+</a:t>
            </a:r>
            <a:r>
              <a:rPr lang="zh-TW" altLang="en-US" sz="2200" dirty="0">
                <a:latin typeface="Adobe 黑体 Std R" panose="020B0400000000000000" pitchFamily="34" charset="-128"/>
                <a:ea typeface="Adobe 黑体 Std R" panose="020B0400000000000000" pitchFamily="34" charset="-128"/>
              </a:rPr>
              <a:t>麋</a:t>
            </a:r>
            <a:r>
              <a:rPr lang="zh-TW" altLang="en-US" sz="2200" dirty="0" smtClean="0">
                <a:latin typeface="Adobe 黑体 Std R" panose="020B0400000000000000" pitchFamily="34" charset="-128"/>
                <a:ea typeface="Adobe 黑体 Std R" panose="020B0400000000000000" pitchFamily="34" charset="-128"/>
              </a:rPr>
              <a:t>鹿</a:t>
            </a:r>
            <a:r>
              <a:rPr lang="zh-TW" altLang="en-US" sz="2200" dirty="0">
                <a:latin typeface="Adobe 黑体 Std R" panose="020B0400000000000000" pitchFamily="34" charset="-128"/>
                <a:ea typeface="Adobe 黑体 Std R" panose="020B0400000000000000" pitchFamily="34" charset="-128"/>
              </a:rPr>
              <a:t>森林</a:t>
            </a:r>
            <a:r>
              <a:rPr lang="en-US" altLang="zh-TW" sz="2200" dirty="0">
                <a:latin typeface="Adobe 黑体 Std R" panose="020B0400000000000000" pitchFamily="34" charset="-128"/>
                <a:ea typeface="Adobe 黑体 Std R" panose="020B0400000000000000" pitchFamily="34" charset="-128"/>
              </a:rPr>
              <a:t>+</a:t>
            </a:r>
            <a:r>
              <a:rPr lang="zh-TW" altLang="en-US" sz="2200" dirty="0">
                <a:latin typeface="Adobe 黑体 Std R" panose="020B0400000000000000" pitchFamily="34" charset="-128"/>
                <a:ea typeface="Adobe 黑体 Std R" panose="020B0400000000000000" pitchFamily="34" charset="-128"/>
              </a:rPr>
              <a:t>籬笆</a:t>
            </a:r>
            <a:r>
              <a:rPr lang="zh-TW" altLang="en-US" sz="2200" dirty="0" smtClean="0">
                <a:latin typeface="Adobe 黑体 Std R" panose="020B0400000000000000" pitchFamily="34" charset="-128"/>
                <a:ea typeface="Adobe 黑体 Std R" panose="020B0400000000000000" pitchFamily="34" charset="-128"/>
              </a:rPr>
              <a:t>。</a:t>
            </a:r>
            <a:endParaRPr lang="en-US" altLang="zh-TW" sz="2200" dirty="0" smtClean="0">
              <a:latin typeface="Adobe 黑体 Std R" panose="020B0400000000000000" pitchFamily="34" charset="-128"/>
              <a:ea typeface="Adobe 黑体 Std R" panose="020B0400000000000000" pitchFamily="34" charset="-128"/>
            </a:endParaRPr>
          </a:p>
          <a:p>
            <a:pPr lvl="1">
              <a:buFont typeface="Wingdings" panose="05000000000000000000" pitchFamily="2" charset="2"/>
              <a:buChar char="ü"/>
            </a:pPr>
            <a:r>
              <a:rPr lang="zh-TW" altLang="en-US" sz="2200" dirty="0">
                <a:latin typeface="Adobe 黑体 Std R" panose="020B0400000000000000" pitchFamily="34" charset="-128"/>
                <a:ea typeface="Adobe 黑体 Std R" panose="020B0400000000000000" pitchFamily="34" charset="-128"/>
              </a:rPr>
              <a:t>應變量</a:t>
            </a:r>
            <a:r>
              <a:rPr lang="en-US" altLang="zh-TW" sz="2200" dirty="0">
                <a:latin typeface="Adobe 黑体 Std R" panose="020B0400000000000000" pitchFamily="34" charset="-128"/>
                <a:ea typeface="Adobe 黑体 Std R" panose="020B0400000000000000" pitchFamily="34" charset="-128"/>
              </a:rPr>
              <a:t>〜</a:t>
            </a:r>
            <a:r>
              <a:rPr lang="zh-TW" altLang="en-US" sz="2200" dirty="0">
                <a:latin typeface="Adobe 黑体 Std R" panose="020B0400000000000000" pitchFamily="34" charset="-128"/>
                <a:ea typeface="Adobe 黑体 Std R" panose="020B0400000000000000" pitchFamily="34" charset="-128"/>
              </a:rPr>
              <a:t>自動</a:t>
            </a:r>
            <a:r>
              <a:rPr lang="zh-TW" altLang="en-US" sz="2200" dirty="0" smtClean="0">
                <a:latin typeface="Adobe 黑体 Std R" panose="020B0400000000000000" pitchFamily="34" charset="-128"/>
                <a:ea typeface="Adobe 黑体 Std R" panose="020B0400000000000000" pitchFamily="34" charset="-128"/>
              </a:rPr>
              <a:t>測</a:t>
            </a:r>
            <a:r>
              <a:rPr lang="zh-TW" altLang="en-US" sz="2200" dirty="0">
                <a:latin typeface="Adobe 黑体 Std R" panose="020B0400000000000000" pitchFamily="34" charset="-128"/>
                <a:ea typeface="Adobe 黑体 Std R" panose="020B0400000000000000" pitchFamily="34" charset="-128"/>
              </a:rPr>
              <a:t>速照相</a:t>
            </a:r>
            <a:r>
              <a:rPr lang="en-US" altLang="zh-TW" sz="2200" dirty="0">
                <a:latin typeface="Adobe 黑体 Std R" panose="020B0400000000000000" pitchFamily="34" charset="-128"/>
                <a:ea typeface="Adobe 黑体 Std R" panose="020B0400000000000000" pitchFamily="34" charset="-128"/>
              </a:rPr>
              <a:t>+</a:t>
            </a:r>
            <a:r>
              <a:rPr lang="zh-TW" altLang="en-US" sz="2200" dirty="0">
                <a:latin typeface="Adobe 黑体 Std R" panose="020B0400000000000000" pitchFamily="34" charset="-128"/>
                <a:ea typeface="Adobe 黑体 Std R" panose="020B0400000000000000" pitchFamily="34" charset="-128"/>
              </a:rPr>
              <a:t>野生動物的警示標誌</a:t>
            </a:r>
            <a:r>
              <a:rPr lang="en-US" altLang="zh-TW" sz="2200" dirty="0">
                <a:latin typeface="Adobe 黑体 Std R" panose="020B0400000000000000" pitchFamily="34" charset="-128"/>
                <a:ea typeface="Adobe 黑体 Std R" panose="020B0400000000000000" pitchFamily="34" charset="-128"/>
              </a:rPr>
              <a:t>+</a:t>
            </a:r>
            <a:r>
              <a:rPr lang="zh-TW" altLang="en-US" sz="2200" dirty="0">
                <a:latin typeface="Adobe 黑体 Std R" panose="020B0400000000000000" pitchFamily="34" charset="-128"/>
                <a:ea typeface="Adobe 黑体 Std R" panose="020B0400000000000000" pitchFamily="34" charset="-128"/>
              </a:rPr>
              <a:t>收音機</a:t>
            </a:r>
            <a:r>
              <a:rPr lang="en-US" altLang="zh-TW" sz="2200" dirty="0">
                <a:latin typeface="Adobe 黑体 Std R" panose="020B0400000000000000" pitchFamily="34" charset="-128"/>
                <a:ea typeface="Adobe 黑体 Std R" panose="020B0400000000000000" pitchFamily="34" charset="-128"/>
              </a:rPr>
              <a:t>+</a:t>
            </a:r>
            <a:r>
              <a:rPr lang="zh-TW" altLang="en-US" sz="2200" dirty="0">
                <a:latin typeface="Adobe 黑体 Std R" panose="020B0400000000000000" pitchFamily="34" charset="-128"/>
                <a:ea typeface="Adobe 黑体 Std R" panose="020B0400000000000000" pitchFamily="34" charset="-128"/>
              </a:rPr>
              <a:t>警告</a:t>
            </a:r>
            <a:r>
              <a:rPr lang="en-US" altLang="zh-TW" sz="2200" dirty="0" smtClean="0">
                <a:latin typeface="Adobe 黑体 Std R" panose="020B0400000000000000" pitchFamily="34" charset="-128"/>
                <a:ea typeface="Adobe 黑体 Std R" panose="020B0400000000000000" pitchFamily="34" charset="-128"/>
              </a:rPr>
              <a:t>+</a:t>
            </a:r>
            <a:r>
              <a:rPr lang="zh-TW" altLang="en-US" sz="2200" dirty="0">
                <a:latin typeface="Adobe 黑体 Std R" panose="020B0400000000000000" pitchFamily="34" charset="-128"/>
                <a:ea typeface="Adobe 黑体 Std R" panose="020B0400000000000000" pitchFamily="34" charset="-128"/>
              </a:rPr>
              <a:t>麋</a:t>
            </a:r>
            <a:r>
              <a:rPr lang="zh-TW" altLang="en-US" sz="2200" dirty="0" smtClean="0">
                <a:latin typeface="Adobe 黑体 Std R" panose="020B0400000000000000" pitchFamily="34" charset="-128"/>
                <a:ea typeface="Adobe 黑体 Std R" panose="020B0400000000000000" pitchFamily="34" charset="-128"/>
              </a:rPr>
              <a:t>鹿</a:t>
            </a:r>
            <a:r>
              <a:rPr lang="zh-TW" altLang="en-US" sz="2200" dirty="0">
                <a:latin typeface="Adobe 黑体 Std R" panose="020B0400000000000000" pitchFamily="34" charset="-128"/>
                <a:ea typeface="Adobe 黑体 Std R" panose="020B0400000000000000" pitchFamily="34" charset="-128"/>
              </a:rPr>
              <a:t>森林</a:t>
            </a:r>
            <a:r>
              <a:rPr lang="en-US" altLang="zh-TW" sz="2200" dirty="0">
                <a:latin typeface="Adobe 黑体 Std R" panose="020B0400000000000000" pitchFamily="34" charset="-128"/>
                <a:ea typeface="Adobe 黑体 Std R" panose="020B0400000000000000" pitchFamily="34" charset="-128"/>
              </a:rPr>
              <a:t>+</a:t>
            </a:r>
            <a:r>
              <a:rPr lang="zh-TW" altLang="en-US" sz="2200" dirty="0">
                <a:latin typeface="Adobe 黑体 Std R" panose="020B0400000000000000" pitchFamily="34" charset="-128"/>
                <a:ea typeface="Adobe 黑体 Std R" panose="020B0400000000000000" pitchFamily="34" charset="-128"/>
              </a:rPr>
              <a:t>護欄</a:t>
            </a:r>
            <a:r>
              <a:rPr lang="en-US" altLang="zh-TW" sz="2200" dirty="0">
                <a:latin typeface="Adobe 黑体 Std R" panose="020B0400000000000000" pitchFamily="34" charset="-128"/>
                <a:ea typeface="Adobe 黑体 Std R" panose="020B0400000000000000" pitchFamily="34" charset="-128"/>
              </a:rPr>
              <a:t>+</a:t>
            </a:r>
            <a:r>
              <a:rPr lang="zh-TW" altLang="en-US" sz="2200" dirty="0">
                <a:latin typeface="Adobe 黑体 Std R" panose="020B0400000000000000" pitchFamily="34" charset="-128"/>
                <a:ea typeface="Adobe 黑体 Std R" panose="020B0400000000000000" pitchFamily="34" charset="-128"/>
              </a:rPr>
              <a:t>雙向</a:t>
            </a:r>
            <a:r>
              <a:rPr lang="zh-TW" altLang="en-US" sz="2200" dirty="0" smtClean="0">
                <a:latin typeface="Adobe 黑体 Std R" panose="020B0400000000000000" pitchFamily="34" charset="-128"/>
                <a:ea typeface="Adobe 黑体 Std R" panose="020B0400000000000000" pitchFamily="34" charset="-128"/>
              </a:rPr>
              <a:t>交互</a:t>
            </a:r>
            <a:endParaRPr lang="en-US" altLang="zh-TW" sz="2200" dirty="0" smtClean="0">
              <a:latin typeface="Adobe 黑体 Std R" panose="020B0400000000000000" pitchFamily="34" charset="-128"/>
              <a:ea typeface="Adobe 黑体 Std R" panose="020B0400000000000000" pitchFamily="34" charset="-128"/>
            </a:endParaRPr>
          </a:p>
          <a:p>
            <a:pPr lvl="1">
              <a:buFont typeface="Wingdings" panose="05000000000000000000" pitchFamily="2" charset="2"/>
              <a:buChar char="ü"/>
            </a:pPr>
            <a:r>
              <a:rPr lang="zh-TW" altLang="en-US" sz="2200" dirty="0">
                <a:latin typeface="Adobe 黑体 Std R" panose="020B0400000000000000" pitchFamily="34" charset="-128"/>
                <a:ea typeface="Adobe 黑体 Std R" panose="020B0400000000000000" pitchFamily="34" charset="-128"/>
              </a:rPr>
              <a:t>應變量</a:t>
            </a:r>
            <a:r>
              <a:rPr lang="en-US" altLang="zh-TW" sz="2200" dirty="0" smtClean="0">
                <a:latin typeface="Adobe 黑体 Std R" panose="020B0400000000000000" pitchFamily="34" charset="-128"/>
                <a:ea typeface="Adobe 黑体 Std R" panose="020B0400000000000000" pitchFamily="34" charset="-128"/>
              </a:rPr>
              <a:t>〜</a:t>
            </a:r>
            <a:r>
              <a:rPr lang="en-US" altLang="zh-TW" sz="2200" dirty="0">
                <a:latin typeface="Adobe 黑体 Std R" panose="020B0400000000000000" pitchFamily="34" charset="-128"/>
                <a:ea typeface="Adobe 黑体 Std R" panose="020B0400000000000000" pitchFamily="34" charset="-128"/>
              </a:rPr>
              <a:t> </a:t>
            </a:r>
            <a:r>
              <a:rPr lang="zh-TW" altLang="en-US" sz="2200" dirty="0" smtClean="0">
                <a:latin typeface="Adobe 黑体 Std R" panose="020B0400000000000000" pitchFamily="34" charset="-128"/>
                <a:ea typeface="Adobe 黑体 Std R" panose="020B0400000000000000" pitchFamily="34" charset="-128"/>
              </a:rPr>
              <a:t>性別</a:t>
            </a:r>
            <a:r>
              <a:rPr lang="en-US" altLang="zh-TW" sz="2200" dirty="0" smtClean="0">
                <a:latin typeface="Adobe 黑体 Std R" panose="020B0400000000000000" pitchFamily="34" charset="-128"/>
                <a:ea typeface="Adobe 黑体 Std R" panose="020B0400000000000000" pitchFamily="34" charset="-128"/>
              </a:rPr>
              <a:t>+</a:t>
            </a:r>
            <a:r>
              <a:rPr lang="zh-TW" altLang="en-US" sz="2200" dirty="0" smtClean="0">
                <a:latin typeface="Adobe 黑体 Std R" panose="020B0400000000000000" pitchFamily="34" charset="-128"/>
                <a:ea typeface="Adobe 黑体 Std R" panose="020B0400000000000000" pitchFamily="34" charset="-128"/>
              </a:rPr>
              <a:t>自動</a:t>
            </a:r>
            <a:r>
              <a:rPr lang="zh-TW" altLang="en-US" sz="2200" dirty="0">
                <a:latin typeface="Adobe 黑体 Std R" panose="020B0400000000000000" pitchFamily="34" charset="-128"/>
                <a:ea typeface="Adobe 黑体 Std R" panose="020B0400000000000000" pitchFamily="34" charset="-128"/>
              </a:rPr>
              <a:t>測速照相</a:t>
            </a:r>
            <a:r>
              <a:rPr lang="en-US" altLang="zh-TW" sz="2200" dirty="0" smtClean="0">
                <a:latin typeface="Adobe 黑体 Std R" panose="020B0400000000000000" pitchFamily="34" charset="-128"/>
                <a:ea typeface="Adobe 黑体 Std R" panose="020B0400000000000000" pitchFamily="34" charset="-128"/>
              </a:rPr>
              <a:t>+</a:t>
            </a:r>
            <a:r>
              <a:rPr lang="zh-TW" altLang="en-US" sz="2200" dirty="0">
                <a:latin typeface="Adobe 黑体 Std R" panose="020B0400000000000000" pitchFamily="34" charset="-128"/>
                <a:ea typeface="Adobe 黑体 Std R" panose="020B0400000000000000" pitchFamily="34" charset="-128"/>
              </a:rPr>
              <a:t>野生動物的警示標誌</a:t>
            </a:r>
            <a:r>
              <a:rPr lang="en-US" altLang="zh-TW" sz="2200" dirty="0">
                <a:latin typeface="Adobe 黑体 Std R" panose="020B0400000000000000" pitchFamily="34" charset="-128"/>
                <a:ea typeface="Adobe 黑体 Std R" panose="020B0400000000000000" pitchFamily="34" charset="-128"/>
              </a:rPr>
              <a:t>+</a:t>
            </a:r>
            <a:r>
              <a:rPr lang="zh-TW" altLang="en-US" sz="2200" dirty="0">
                <a:latin typeface="Adobe 黑体 Std R" panose="020B0400000000000000" pitchFamily="34" charset="-128"/>
                <a:ea typeface="Adobe 黑体 Std R" panose="020B0400000000000000" pitchFamily="34" charset="-128"/>
              </a:rPr>
              <a:t>收音機</a:t>
            </a:r>
            <a:r>
              <a:rPr lang="en-US" altLang="zh-TW" sz="2200" dirty="0">
                <a:latin typeface="Adobe 黑体 Std R" panose="020B0400000000000000" pitchFamily="34" charset="-128"/>
                <a:ea typeface="Adobe 黑体 Std R" panose="020B0400000000000000" pitchFamily="34" charset="-128"/>
              </a:rPr>
              <a:t>+</a:t>
            </a:r>
            <a:r>
              <a:rPr lang="zh-TW" altLang="en-US" sz="2200" dirty="0">
                <a:latin typeface="Adobe 黑体 Std R" panose="020B0400000000000000" pitchFamily="34" charset="-128"/>
                <a:ea typeface="Adobe 黑体 Std R" panose="020B0400000000000000" pitchFamily="34" charset="-128"/>
              </a:rPr>
              <a:t>警告</a:t>
            </a:r>
            <a:r>
              <a:rPr lang="en-US" altLang="zh-TW" sz="2200" dirty="0">
                <a:latin typeface="Adobe 黑体 Std R" panose="020B0400000000000000" pitchFamily="34" charset="-128"/>
                <a:ea typeface="Adobe 黑体 Std R" panose="020B0400000000000000" pitchFamily="34" charset="-128"/>
              </a:rPr>
              <a:t>+</a:t>
            </a:r>
            <a:r>
              <a:rPr lang="zh-TW" altLang="en-US" sz="2200" dirty="0">
                <a:latin typeface="Adobe 黑体 Std R" panose="020B0400000000000000" pitchFamily="34" charset="-128"/>
                <a:ea typeface="Adobe 黑体 Std R" panose="020B0400000000000000" pitchFamily="34" charset="-128"/>
              </a:rPr>
              <a:t>駝鹿森林</a:t>
            </a:r>
            <a:r>
              <a:rPr lang="en-US" altLang="zh-TW" sz="2200" dirty="0">
                <a:latin typeface="Adobe 黑体 Std R" panose="020B0400000000000000" pitchFamily="34" charset="-128"/>
                <a:ea typeface="Adobe 黑体 Std R" panose="020B0400000000000000" pitchFamily="34" charset="-128"/>
              </a:rPr>
              <a:t>+</a:t>
            </a:r>
            <a:r>
              <a:rPr lang="zh-TW" altLang="en-US" sz="2200" dirty="0">
                <a:latin typeface="Adobe 黑体 Std R" panose="020B0400000000000000" pitchFamily="34" charset="-128"/>
                <a:ea typeface="Adobe 黑体 Std R" panose="020B0400000000000000" pitchFamily="34" charset="-128"/>
              </a:rPr>
              <a:t>籬笆</a:t>
            </a:r>
            <a:r>
              <a:rPr lang="zh-TW" altLang="en-US" sz="2200" dirty="0" smtClean="0">
                <a:latin typeface="Adobe 黑体 Std R" panose="020B0400000000000000" pitchFamily="34" charset="-128"/>
                <a:ea typeface="Adobe 黑体 Std R" panose="020B0400000000000000" pitchFamily="34" charset="-128"/>
              </a:rPr>
              <a:t>。</a:t>
            </a:r>
            <a:endParaRPr lang="en-US" altLang="zh-TW" sz="2200" dirty="0" smtClean="0">
              <a:latin typeface="Adobe 黑体 Std R" panose="020B0400000000000000" pitchFamily="34" charset="-128"/>
              <a:ea typeface="Adobe 黑体 Std R" panose="020B0400000000000000" pitchFamily="34" charset="-128"/>
            </a:endParaRPr>
          </a:p>
          <a:p>
            <a:pPr lvl="1">
              <a:buFont typeface="Wingdings" panose="05000000000000000000" pitchFamily="2" charset="2"/>
              <a:buChar char="ü"/>
            </a:pPr>
            <a:r>
              <a:rPr lang="zh-TW" altLang="en-US" sz="2200" dirty="0">
                <a:latin typeface="Adobe 黑体 Std R" panose="020B0400000000000000" pitchFamily="34" charset="-128"/>
                <a:ea typeface="Adobe 黑体 Std R" panose="020B0400000000000000" pitchFamily="34" charset="-128"/>
              </a:rPr>
              <a:t>應變量</a:t>
            </a:r>
            <a:r>
              <a:rPr lang="en-US" altLang="zh-TW" sz="2200" dirty="0">
                <a:latin typeface="Adobe 黑体 Std R" panose="020B0400000000000000" pitchFamily="34" charset="-128"/>
                <a:ea typeface="Adobe 黑体 Std R" panose="020B0400000000000000" pitchFamily="34" charset="-128"/>
              </a:rPr>
              <a:t>〜 </a:t>
            </a:r>
            <a:r>
              <a:rPr lang="zh-TW" altLang="en-US" sz="2200" dirty="0">
                <a:latin typeface="Adobe 黑体 Std R" panose="020B0400000000000000" pitchFamily="34" charset="-128"/>
                <a:ea typeface="Adobe 黑体 Std R" panose="020B0400000000000000" pitchFamily="34" charset="-128"/>
              </a:rPr>
              <a:t>性別</a:t>
            </a:r>
            <a:r>
              <a:rPr lang="en-US" altLang="zh-TW" sz="2200" dirty="0">
                <a:latin typeface="Adobe 黑体 Std R" panose="020B0400000000000000" pitchFamily="34" charset="-128"/>
                <a:ea typeface="Adobe 黑体 Std R" panose="020B0400000000000000" pitchFamily="34" charset="-128"/>
              </a:rPr>
              <a:t>+</a:t>
            </a:r>
            <a:r>
              <a:rPr lang="zh-TW" altLang="en-US" sz="2200" dirty="0">
                <a:latin typeface="Adobe 黑体 Std R" panose="020B0400000000000000" pitchFamily="34" charset="-128"/>
                <a:ea typeface="Adobe 黑体 Std R" panose="020B0400000000000000" pitchFamily="34" charset="-128"/>
              </a:rPr>
              <a:t>自動測速照相</a:t>
            </a:r>
            <a:r>
              <a:rPr lang="en-US" altLang="zh-TW" sz="2200" dirty="0">
                <a:latin typeface="Adobe 黑体 Std R" panose="020B0400000000000000" pitchFamily="34" charset="-128"/>
                <a:ea typeface="Adobe 黑体 Std R" panose="020B0400000000000000" pitchFamily="34" charset="-128"/>
              </a:rPr>
              <a:t>+</a:t>
            </a:r>
            <a:r>
              <a:rPr lang="zh-TW" altLang="en-US" sz="2200" dirty="0">
                <a:latin typeface="Adobe 黑体 Std R" panose="020B0400000000000000" pitchFamily="34" charset="-128"/>
                <a:ea typeface="Adobe 黑体 Std R" panose="020B0400000000000000" pitchFamily="34" charset="-128"/>
              </a:rPr>
              <a:t>野生動物的警示標誌</a:t>
            </a:r>
            <a:r>
              <a:rPr lang="en-US" altLang="zh-TW" sz="2200" dirty="0">
                <a:latin typeface="Adobe 黑体 Std R" panose="020B0400000000000000" pitchFamily="34" charset="-128"/>
                <a:ea typeface="Adobe 黑体 Std R" panose="020B0400000000000000" pitchFamily="34" charset="-128"/>
              </a:rPr>
              <a:t>+</a:t>
            </a:r>
            <a:r>
              <a:rPr lang="zh-TW" altLang="en-US" sz="2200" dirty="0">
                <a:latin typeface="Adobe 黑体 Std R" panose="020B0400000000000000" pitchFamily="34" charset="-128"/>
                <a:ea typeface="Adobe 黑体 Std R" panose="020B0400000000000000" pitchFamily="34" charset="-128"/>
              </a:rPr>
              <a:t>收音機</a:t>
            </a:r>
            <a:r>
              <a:rPr lang="en-US" altLang="zh-TW" sz="2200" dirty="0">
                <a:latin typeface="Adobe 黑体 Std R" panose="020B0400000000000000" pitchFamily="34" charset="-128"/>
                <a:ea typeface="Adobe 黑体 Std R" panose="020B0400000000000000" pitchFamily="34" charset="-128"/>
              </a:rPr>
              <a:t>+</a:t>
            </a:r>
            <a:r>
              <a:rPr lang="zh-TW" altLang="en-US" sz="2200" dirty="0">
                <a:latin typeface="Adobe 黑体 Std R" panose="020B0400000000000000" pitchFamily="34" charset="-128"/>
                <a:ea typeface="Adobe 黑体 Std R" panose="020B0400000000000000" pitchFamily="34" charset="-128"/>
              </a:rPr>
              <a:t>警告</a:t>
            </a:r>
            <a:r>
              <a:rPr lang="en-US" altLang="zh-TW" sz="2200" dirty="0">
                <a:latin typeface="Adobe 黑体 Std R" panose="020B0400000000000000" pitchFamily="34" charset="-128"/>
                <a:ea typeface="Adobe 黑体 Std R" panose="020B0400000000000000" pitchFamily="34" charset="-128"/>
              </a:rPr>
              <a:t>+</a:t>
            </a:r>
            <a:r>
              <a:rPr lang="zh-TW" altLang="en-US" sz="2200" dirty="0">
                <a:latin typeface="Adobe 黑体 Std R" panose="020B0400000000000000" pitchFamily="34" charset="-128"/>
                <a:ea typeface="Adobe 黑体 Std R" panose="020B0400000000000000" pitchFamily="34" charset="-128"/>
              </a:rPr>
              <a:t>駝鹿森林</a:t>
            </a:r>
            <a:r>
              <a:rPr lang="en-US" altLang="zh-TW" sz="2200" dirty="0" smtClean="0">
                <a:latin typeface="Adobe 黑体 Std R" panose="020B0400000000000000" pitchFamily="34" charset="-128"/>
                <a:ea typeface="Adobe 黑体 Std R" panose="020B0400000000000000" pitchFamily="34" charset="-128"/>
              </a:rPr>
              <a:t>+</a:t>
            </a:r>
            <a:r>
              <a:rPr lang="zh-TW" altLang="en-US" sz="2200" dirty="0">
                <a:latin typeface="Adobe 黑体 Std R" panose="020B0400000000000000" pitchFamily="34" charset="-128"/>
                <a:ea typeface="Adobe 黑体 Std R" panose="020B0400000000000000" pitchFamily="34" charset="-128"/>
              </a:rPr>
              <a:t>護欄</a:t>
            </a:r>
            <a:r>
              <a:rPr lang="en-US" altLang="zh-TW" sz="2200" dirty="0">
                <a:latin typeface="Adobe 黑体 Std R" panose="020B0400000000000000" pitchFamily="34" charset="-128"/>
                <a:ea typeface="Adobe 黑体 Std R" panose="020B0400000000000000" pitchFamily="34" charset="-128"/>
              </a:rPr>
              <a:t>+</a:t>
            </a:r>
            <a:r>
              <a:rPr lang="zh-TW" altLang="en-US" sz="2200" dirty="0">
                <a:latin typeface="Adobe 黑体 Std R" panose="020B0400000000000000" pitchFamily="34" charset="-128"/>
                <a:ea typeface="Adobe 黑体 Std R" panose="020B0400000000000000" pitchFamily="34" charset="-128"/>
              </a:rPr>
              <a:t>雙向</a:t>
            </a:r>
            <a:r>
              <a:rPr lang="zh-TW" altLang="en-US" sz="2200" dirty="0" smtClean="0">
                <a:latin typeface="Adobe 黑体 Std R" panose="020B0400000000000000" pitchFamily="34" charset="-128"/>
                <a:ea typeface="Adobe 黑体 Std R" panose="020B0400000000000000" pitchFamily="34" charset="-128"/>
              </a:rPr>
              <a:t>交互</a:t>
            </a:r>
            <a:endParaRPr lang="en-US" altLang="zh-TW" sz="2200" dirty="0">
              <a:latin typeface="Adobe 黑体 Std R" panose="020B0400000000000000" pitchFamily="34" charset="-128"/>
              <a:ea typeface="Adobe 黑体 Std R" panose="020B0400000000000000" pitchFamily="34" charset="-128"/>
            </a:endParaRPr>
          </a:p>
          <a:p>
            <a:pPr lvl="1">
              <a:buFont typeface="Wingdings" panose="05000000000000000000" pitchFamily="2" charset="2"/>
              <a:buChar char="ü"/>
            </a:pPr>
            <a:endParaRPr lang="en-US" altLang="zh-TW" sz="2200" dirty="0" smtClean="0">
              <a:latin typeface="Adobe 黑体 Std R" panose="020B0400000000000000" pitchFamily="34" charset="-128"/>
              <a:ea typeface="Adobe 黑体 Std R" panose="020B0400000000000000" pitchFamily="34" charset="-128"/>
            </a:endParaRPr>
          </a:p>
          <a:p>
            <a:pPr lvl="1">
              <a:buFont typeface="Wingdings" panose="05000000000000000000" pitchFamily="2" charset="2"/>
              <a:buChar char="ü"/>
            </a:pPr>
            <a:endParaRPr lang="zh-TW" altLang="en-US" sz="2200" dirty="0">
              <a:latin typeface="Adobe 黑体 Std R" panose="020B0400000000000000" pitchFamily="34" charset="-128"/>
              <a:ea typeface="Adobe 黑体 Std R" panose="020B0400000000000000" pitchFamily="34" charset="-128"/>
            </a:endParaRPr>
          </a:p>
        </p:txBody>
      </p:sp>
      <p:sp>
        <p:nvSpPr>
          <p:cNvPr id="4" name="TextShape 1"/>
          <p:cNvSpPr txBox="1"/>
          <p:nvPr/>
        </p:nvSpPr>
        <p:spPr>
          <a:xfrm>
            <a:off x="533818" y="0"/>
            <a:ext cx="8228763" cy="1144888"/>
          </a:xfrm>
          <a:prstGeom prst="rect">
            <a:avLst/>
          </a:prstGeom>
          <a:noFill/>
          <a:ln>
            <a:noFill/>
          </a:ln>
        </p:spPr>
        <p:txBody>
          <a:bodyPr lIns="0" tIns="0" rIns="0" bIns="0" anchor="ctr"/>
          <a:lstStyle/>
          <a:p>
            <a:pPr algn="ctr"/>
            <a:r>
              <a:rPr lang="en-US" sz="3991" spc="-1" dirty="0">
                <a:solidFill>
                  <a:srgbClr val="000000"/>
                </a:solidFill>
                <a:uFill>
                  <a:solidFill>
                    <a:srgbClr val="FFFFFF"/>
                  </a:solidFill>
                </a:uFill>
                <a:latin typeface="Kozuka Mincho Pro B" panose="02020800000000000000" pitchFamily="18" charset="-128"/>
                <a:ea typeface="Kozuka Mincho Pro B" panose="02020800000000000000" pitchFamily="18" charset="-128"/>
              </a:rPr>
              <a:t>Statistical analyses</a:t>
            </a:r>
          </a:p>
        </p:txBody>
      </p:sp>
      <p:pic>
        <p:nvPicPr>
          <p:cNvPr id="5" name="圖片 4"/>
          <p:cNvPicPr>
            <a:picLocks noChangeAspect="1"/>
          </p:cNvPicPr>
          <p:nvPr/>
        </p:nvPicPr>
        <p:blipFill>
          <a:blip r:embed="rId2"/>
          <a:stretch>
            <a:fillRect/>
          </a:stretch>
        </p:blipFill>
        <p:spPr>
          <a:xfrm>
            <a:off x="51516" y="4248659"/>
            <a:ext cx="8991600" cy="2295525"/>
          </a:xfrm>
          <a:prstGeom prst="rect">
            <a:avLst/>
          </a:prstGeom>
        </p:spPr>
      </p:pic>
    </p:spTree>
    <p:extLst>
      <p:ext uri="{BB962C8B-B14F-4D97-AF65-F5344CB8AC3E}">
        <p14:creationId xmlns:p14="http://schemas.microsoft.com/office/powerpoint/2010/main" val="32368531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Shape 1"/>
          <p:cNvSpPr txBox="1"/>
          <p:nvPr/>
        </p:nvSpPr>
        <p:spPr>
          <a:xfrm>
            <a:off x="482930" y="0"/>
            <a:ext cx="8228763" cy="1144888"/>
          </a:xfrm>
          <a:prstGeom prst="rect">
            <a:avLst/>
          </a:prstGeom>
          <a:noFill/>
          <a:ln>
            <a:noFill/>
          </a:ln>
        </p:spPr>
        <p:txBody>
          <a:bodyPr lIns="0" tIns="0" rIns="0" bIns="0" anchor="ctr"/>
          <a:lstStyle/>
          <a:p>
            <a:pPr algn="ctr"/>
            <a:r>
              <a:rPr lang="en-US" sz="3991" spc="-1" dirty="0">
                <a:solidFill>
                  <a:srgbClr val="000000"/>
                </a:solidFill>
                <a:uFill>
                  <a:solidFill>
                    <a:srgbClr val="FFFFFF"/>
                  </a:solidFill>
                </a:uFill>
                <a:latin typeface="Kozuka Mincho Pro B" panose="02020800000000000000" pitchFamily="18" charset="-128"/>
                <a:ea typeface="Kozuka Mincho Pro B" panose="02020800000000000000" pitchFamily="18" charset="-128"/>
              </a:rPr>
              <a:t>Results</a:t>
            </a:r>
          </a:p>
        </p:txBody>
      </p:sp>
      <p:sp>
        <p:nvSpPr>
          <p:cNvPr id="5" name="TextShape 2"/>
          <p:cNvSpPr txBox="1"/>
          <p:nvPr/>
        </p:nvSpPr>
        <p:spPr>
          <a:xfrm>
            <a:off x="482930" y="1144888"/>
            <a:ext cx="8228763" cy="5938347"/>
          </a:xfrm>
          <a:prstGeom prst="rect">
            <a:avLst/>
          </a:prstGeom>
          <a:noFill/>
          <a:ln>
            <a:noFill/>
          </a:ln>
        </p:spPr>
        <p:txBody>
          <a:bodyPr lIns="0" tIns="0" rIns="0" bIns="0"/>
          <a:lstStyle/>
          <a:p>
            <a:pPr marL="391867" indent="-293900">
              <a:buClr>
                <a:srgbClr val="000000"/>
              </a:buClr>
              <a:buSzPct val="45000"/>
              <a:buFont typeface="Wingdings" charset="2"/>
              <a:buChar char=""/>
            </a:pPr>
            <a:r>
              <a:rPr lang="zh-TW" altLang="en-US" sz="2000" dirty="0" smtClean="0">
                <a:latin typeface="Adobe 黑体 Std R" panose="020B0400000000000000" pitchFamily="34" charset="-128"/>
                <a:ea typeface="Adobe 黑体 Std R" panose="020B0400000000000000" pitchFamily="34" charset="-128"/>
              </a:rPr>
              <a:t>在遇到警告標誌、無線電</a:t>
            </a:r>
            <a:r>
              <a:rPr lang="zh-TW" altLang="en-US" sz="2000" dirty="0">
                <a:latin typeface="Adobe 黑体 Std R" panose="020B0400000000000000" pitchFamily="34" charset="-128"/>
                <a:ea typeface="Adobe 黑体 Std R" panose="020B0400000000000000" pitchFamily="34" charset="-128"/>
              </a:rPr>
              <a:t>警告後車速降低</a:t>
            </a:r>
            <a:r>
              <a:rPr lang="zh-TW" altLang="en-US" sz="2000" dirty="0" smtClean="0">
                <a:latin typeface="Adobe 黑体 Std R" panose="020B0400000000000000" pitchFamily="34" charset="-128"/>
                <a:ea typeface="Adobe 黑体 Std R" panose="020B0400000000000000" pitchFamily="34" charset="-128"/>
              </a:rPr>
              <a:t>，而當遇到</a:t>
            </a:r>
            <a:r>
              <a:rPr lang="zh-TW" altLang="en-US" sz="2000" dirty="0">
                <a:latin typeface="Adobe 黑体 Std R" panose="020B0400000000000000" pitchFamily="34" charset="-128"/>
                <a:ea typeface="Adobe 黑体 Std R" panose="020B0400000000000000" pitchFamily="34" charset="-128"/>
              </a:rPr>
              <a:t>麋</a:t>
            </a:r>
            <a:r>
              <a:rPr lang="zh-TW" altLang="en-US" sz="2000" dirty="0" smtClean="0">
                <a:latin typeface="Adobe 黑体 Std R" panose="020B0400000000000000" pitchFamily="34" charset="-128"/>
                <a:ea typeface="Adobe 黑体 Std R" panose="020B0400000000000000" pitchFamily="34" charset="-128"/>
              </a:rPr>
              <a:t>鹿</a:t>
            </a:r>
            <a:r>
              <a:rPr lang="zh-TW" altLang="en-US" sz="2000" dirty="0">
                <a:latin typeface="Adobe 黑体 Std R" panose="020B0400000000000000" pitchFamily="34" charset="-128"/>
                <a:ea typeface="Adobe 黑体 Std R" panose="020B0400000000000000" pitchFamily="34" charset="-128"/>
              </a:rPr>
              <a:t>時減速是</a:t>
            </a:r>
            <a:r>
              <a:rPr lang="zh-TW" altLang="en-US" sz="2000" dirty="0" smtClean="0">
                <a:latin typeface="Adobe 黑体 Std R" panose="020B0400000000000000" pitchFamily="34" charset="-128"/>
                <a:ea typeface="Adobe 黑体 Std R" panose="020B0400000000000000" pitchFamily="34" charset="-128"/>
              </a:rPr>
              <a:t>最大的</a:t>
            </a:r>
            <a:endParaRPr lang="en-US" altLang="zh-TW" sz="2000" dirty="0" smtClean="0">
              <a:latin typeface="Adobe 黑体 Std R" panose="020B0400000000000000" pitchFamily="34" charset="-128"/>
              <a:ea typeface="Adobe 黑体 Std R" panose="020B0400000000000000" pitchFamily="34" charset="-128"/>
            </a:endParaRPr>
          </a:p>
          <a:p>
            <a:pPr marL="391867" indent="-293900">
              <a:buClr>
                <a:srgbClr val="000000"/>
              </a:buClr>
              <a:buSzPct val="45000"/>
              <a:buFont typeface="Wingdings" charset="2"/>
              <a:buChar char=""/>
            </a:pPr>
            <a:r>
              <a:rPr lang="en-US" altLang="zh-TW" sz="2000" dirty="0">
                <a:latin typeface="Adobe 黑体 Std R" panose="020B0400000000000000" pitchFamily="34" charset="-128"/>
                <a:ea typeface="Adobe 黑体 Std R" panose="020B0400000000000000" pitchFamily="34" charset="-128"/>
              </a:rPr>
              <a:t>LME</a:t>
            </a:r>
            <a:r>
              <a:rPr lang="zh-TW" altLang="en-US" sz="2000" dirty="0">
                <a:latin typeface="Adobe 黑体 Std R" panose="020B0400000000000000" pitchFamily="34" charset="-128"/>
                <a:ea typeface="Adobe 黑体 Std R" panose="020B0400000000000000" pitchFamily="34" charset="-128"/>
              </a:rPr>
              <a:t>模型結果顯示</a:t>
            </a:r>
            <a:r>
              <a:rPr lang="zh-TW" altLang="en-US" sz="2000" dirty="0" smtClean="0">
                <a:latin typeface="Adobe 黑体 Std R" panose="020B0400000000000000" pitchFamily="34" charset="-128"/>
                <a:ea typeface="Adobe 黑体 Std R" panose="020B0400000000000000" pitchFamily="34" charset="-128"/>
              </a:rPr>
              <a:t>，事件</a:t>
            </a:r>
            <a:r>
              <a:rPr lang="zh-TW" altLang="en-US" sz="2000" dirty="0">
                <a:latin typeface="Adobe 黑体 Std R" panose="020B0400000000000000" pitchFamily="34" charset="-128"/>
                <a:ea typeface="Adobe 黑体 Std R" panose="020B0400000000000000" pitchFamily="34" charset="-128"/>
              </a:rPr>
              <a:t>發生</a:t>
            </a:r>
            <a:r>
              <a:rPr lang="zh-TW" altLang="en-US" sz="2000" dirty="0" smtClean="0">
                <a:latin typeface="Adobe 黑体 Std R" panose="020B0400000000000000" pitchFamily="34" charset="-128"/>
                <a:ea typeface="Adobe 黑体 Std R" panose="020B0400000000000000" pitchFamily="34" charset="-128"/>
              </a:rPr>
              <a:t>之前</a:t>
            </a:r>
            <a:r>
              <a:rPr lang="en-US" altLang="zh-TW" sz="2000" dirty="0" smtClean="0">
                <a:latin typeface="Adobe 黑体 Std R" panose="020B0400000000000000" pitchFamily="34" charset="-128"/>
                <a:ea typeface="Adobe 黑体 Std R" panose="020B0400000000000000" pitchFamily="34" charset="-128"/>
              </a:rPr>
              <a:t>500-300 M</a:t>
            </a:r>
            <a:r>
              <a:rPr lang="zh-TW" altLang="en-US" sz="2000" dirty="0" smtClean="0">
                <a:latin typeface="Adobe 黑体 Std R" panose="020B0400000000000000" pitchFamily="34" charset="-128"/>
                <a:ea typeface="Adobe 黑体 Std R" panose="020B0400000000000000" pitchFamily="34" charset="-128"/>
              </a:rPr>
              <a:t>速度在自動</a:t>
            </a:r>
            <a:r>
              <a:rPr lang="zh-TW" altLang="en-US" sz="2000" dirty="0">
                <a:latin typeface="Adobe 黑体 Std R" panose="020B0400000000000000" pitchFamily="34" charset="-128"/>
                <a:ea typeface="Adobe 黑体 Std R" panose="020B0400000000000000" pitchFamily="34" charset="-128"/>
              </a:rPr>
              <a:t>高速攝像機</a:t>
            </a:r>
            <a:r>
              <a:rPr lang="zh-TW" altLang="en-US" sz="2000" dirty="0" smtClean="0">
                <a:latin typeface="Adobe 黑体 Std R" panose="020B0400000000000000" pitchFamily="34" charset="-128"/>
                <a:ea typeface="Adobe 黑体 Std R" panose="020B0400000000000000" pitchFamily="34" charset="-128"/>
              </a:rPr>
              <a:t>存在時顯著</a:t>
            </a:r>
            <a:r>
              <a:rPr lang="zh-TW" altLang="en-US" sz="2000" dirty="0">
                <a:latin typeface="Adobe 黑体 Std R" panose="020B0400000000000000" pitchFamily="34" charset="-128"/>
                <a:ea typeface="Adobe 黑体 Std R" panose="020B0400000000000000" pitchFamily="34" charset="-128"/>
              </a:rPr>
              <a:t>較高（平均差異</a:t>
            </a:r>
            <a:r>
              <a:rPr lang="en-US" altLang="zh-TW" sz="2000" dirty="0">
                <a:latin typeface="Adobe 黑体 Std R" panose="020B0400000000000000" pitchFamily="34" charset="-128"/>
                <a:ea typeface="Adobe 黑体 Std R" panose="020B0400000000000000" pitchFamily="34" charset="-128"/>
              </a:rPr>
              <a:t>3.45</a:t>
            </a:r>
            <a:r>
              <a:rPr lang="zh-TW" altLang="en-US" sz="2000" dirty="0">
                <a:latin typeface="Adobe 黑体 Std R" panose="020B0400000000000000" pitchFamily="34" charset="-128"/>
                <a:ea typeface="Adobe 黑体 Std R" panose="020B0400000000000000" pitchFamily="34" charset="-128"/>
              </a:rPr>
              <a:t>公里每小時），並在森林存在時顯著降低（平均差</a:t>
            </a:r>
            <a:r>
              <a:rPr lang="en-US" altLang="zh-TW" sz="2000" dirty="0">
                <a:latin typeface="Adobe 黑体 Std R" panose="020B0400000000000000" pitchFamily="34" charset="-128"/>
                <a:ea typeface="Adobe 黑体 Std R" panose="020B0400000000000000" pitchFamily="34" charset="-128"/>
              </a:rPr>
              <a:t>1.36</a:t>
            </a:r>
            <a:r>
              <a:rPr lang="zh-TW" altLang="en-US" sz="2000" dirty="0">
                <a:latin typeface="Adobe 黑体 Std R" panose="020B0400000000000000" pitchFamily="34" charset="-128"/>
                <a:ea typeface="Adobe 黑体 Std R" panose="020B0400000000000000" pitchFamily="34" charset="-128"/>
              </a:rPr>
              <a:t>公里每小時</a:t>
            </a:r>
            <a:r>
              <a:rPr lang="zh-TW" altLang="en-US" sz="2000" dirty="0" smtClean="0">
                <a:latin typeface="Adobe 黑体 Std R" panose="020B0400000000000000" pitchFamily="34" charset="-128"/>
                <a:ea typeface="Adobe 黑体 Std R" panose="020B0400000000000000" pitchFamily="34" charset="-128"/>
              </a:rPr>
              <a:t>）</a:t>
            </a:r>
            <a:endParaRPr lang="en-US" altLang="zh-TW" sz="2000" dirty="0" smtClean="0">
              <a:latin typeface="Adobe 黑体 Std R" panose="020B0400000000000000" pitchFamily="34" charset="-128"/>
              <a:ea typeface="Adobe 黑体 Std R" panose="020B0400000000000000" pitchFamily="34" charset="-128"/>
            </a:endParaRPr>
          </a:p>
          <a:p>
            <a:pPr marL="391867" indent="-293900">
              <a:buClr>
                <a:srgbClr val="000000"/>
              </a:buClr>
              <a:buSzPct val="45000"/>
              <a:buFont typeface="Wingdings" charset="2"/>
              <a:buChar char=""/>
            </a:pPr>
            <a:r>
              <a:rPr lang="zh-TW" altLang="en-US" sz="20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麋</a:t>
            </a:r>
            <a:r>
              <a:rPr lang="zh-TW" altLang="en-US" sz="20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鹿和野生動物警示標誌存在情況下，速度</a:t>
            </a:r>
            <a:r>
              <a:rPr lang="zh-TW" altLang="en-US" sz="20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顯著</a:t>
            </a:r>
            <a:r>
              <a:rPr lang="zh-TW" altLang="en-US" sz="20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降低。</a:t>
            </a:r>
          </a:p>
          <a:p>
            <a:pPr marL="391867" indent="-293900">
              <a:buClr>
                <a:srgbClr val="000000"/>
              </a:buClr>
              <a:buSzPct val="45000"/>
              <a:buFont typeface="Wingdings" charset="2"/>
              <a:buChar char=""/>
            </a:pPr>
            <a:r>
              <a:rPr lang="zh-TW" altLang="en-US" sz="20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在</a:t>
            </a:r>
            <a:r>
              <a:rPr lang="en-US" altLang="zh-TW" sz="20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300-500</a:t>
            </a:r>
            <a:r>
              <a:rPr lang="zh-TW" altLang="en-US" sz="20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米事件</a:t>
            </a:r>
            <a:r>
              <a:rPr lang="zh-TW" altLang="en-US" sz="20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之後速度在遇到</a:t>
            </a:r>
            <a:r>
              <a:rPr lang="zh-TW" altLang="en-US" sz="20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麋</a:t>
            </a:r>
            <a:r>
              <a:rPr lang="zh-TW" altLang="en-US" sz="20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鹿（</a:t>
            </a:r>
            <a:r>
              <a:rPr lang="en-US" altLang="zh-TW" sz="20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1.51</a:t>
            </a:r>
            <a:r>
              <a:rPr lang="zh-TW" altLang="en-US" sz="20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公里每小時平均值）、野生動物警告標誌（</a:t>
            </a:r>
            <a:r>
              <a:rPr lang="en-US" altLang="zh-TW" sz="20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3.81</a:t>
            </a:r>
            <a:r>
              <a:rPr lang="zh-TW" altLang="en-US" sz="20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公里</a:t>
            </a:r>
            <a:r>
              <a:rPr lang="en-US" altLang="zh-TW" sz="20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a:t>
            </a:r>
            <a:r>
              <a:rPr lang="zh-TW" altLang="en-US" sz="20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小時）、無線電警告消息（</a:t>
            </a:r>
            <a:r>
              <a:rPr lang="en-US" altLang="zh-TW" sz="20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4.09</a:t>
            </a:r>
            <a:r>
              <a:rPr lang="zh-TW" altLang="en-US" sz="20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公里</a:t>
            </a:r>
            <a:r>
              <a:rPr lang="en-US" altLang="zh-TW" sz="20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a:t>
            </a:r>
            <a:r>
              <a:rPr lang="zh-TW" altLang="en-US" sz="20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小時），和</a:t>
            </a:r>
            <a:r>
              <a:rPr lang="zh-TW" altLang="en-US" sz="20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樹</a:t>
            </a:r>
            <a:r>
              <a:rPr lang="zh-TW" altLang="en-US" sz="20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林</a:t>
            </a:r>
            <a:r>
              <a:rPr lang="zh-TW" altLang="en-US" sz="20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存在（</a:t>
            </a:r>
            <a:r>
              <a:rPr lang="en-US" altLang="zh-TW" sz="20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1.49</a:t>
            </a:r>
            <a:r>
              <a:rPr lang="zh-TW" altLang="en-US" sz="20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公里</a:t>
            </a:r>
            <a:r>
              <a:rPr lang="en-US" altLang="zh-TW" sz="20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a:t>
            </a:r>
            <a:r>
              <a:rPr lang="zh-TW" altLang="en-US" sz="20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小時）都顯著</a:t>
            </a:r>
            <a:r>
              <a:rPr lang="zh-TW" altLang="en-US" sz="20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降低。</a:t>
            </a:r>
          </a:p>
          <a:p>
            <a:pPr marL="391867" indent="-293900">
              <a:buClr>
                <a:srgbClr val="000000"/>
              </a:buClr>
              <a:buSzPct val="45000"/>
              <a:buFont typeface="Wingdings" charset="2"/>
              <a:buChar char=""/>
            </a:pPr>
            <a:r>
              <a:rPr lang="zh-TW" altLang="en-US" sz="20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有</a:t>
            </a:r>
            <a:r>
              <a:rPr lang="zh-TW" altLang="en-US" sz="20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野生動物警告標誌和廣播消息，相對</a:t>
            </a:r>
            <a:r>
              <a:rPr lang="zh-TW" altLang="en-US" sz="20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於</a:t>
            </a:r>
            <a:r>
              <a:rPr lang="zh-TW" altLang="en-US" sz="20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沒有警告或野生動物的警示標誌</a:t>
            </a:r>
            <a:r>
              <a:rPr lang="zh-TW" altLang="en-US" sz="20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rPr>
              <a:t>，速度有較</a:t>
            </a:r>
            <a:r>
              <a:rPr lang="zh-TW" altLang="en-US" sz="20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高的顯著性；除了開放的景觀（無茂密的森林），及沒有野生動物的圍欄。</a:t>
            </a:r>
            <a:endParaRPr lang="en-US" altLang="zh-TW" sz="20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endParaRPr>
          </a:p>
          <a:p>
            <a:pPr marL="391867" indent="-293900">
              <a:buClr>
                <a:srgbClr val="000000"/>
              </a:buClr>
              <a:buSzPct val="45000"/>
              <a:buFont typeface="Wingdings" charset="2"/>
              <a:buChar char=""/>
            </a:pPr>
            <a:r>
              <a:rPr lang="zh-TW" altLang="en-US" sz="20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針對不同的警告方式的整個行程速度分佈在所有參與者的平均值。垂直藍線代表無線電消息（距離</a:t>
            </a:r>
            <a:r>
              <a:rPr lang="en-US" altLang="zh-TW" sz="20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 4500</a:t>
            </a:r>
            <a:r>
              <a:rPr lang="zh-TW" altLang="en-US" sz="20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米）和警告標誌（距離</a:t>
            </a:r>
            <a:r>
              <a:rPr lang="en-US" altLang="zh-TW" sz="20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=5500</a:t>
            </a:r>
            <a:r>
              <a:rPr lang="zh-TW" altLang="en-US" sz="20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米）的開始時間。消息的持續時間近</a:t>
            </a:r>
            <a:r>
              <a:rPr lang="en-US" altLang="zh-TW" sz="20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20</a:t>
            </a:r>
            <a:r>
              <a:rPr lang="zh-TW" altLang="en-US" sz="20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rPr>
              <a:t>秒。</a:t>
            </a:r>
            <a:endParaRPr lang="en-US" altLang="zh-TW" sz="2000" spc="-1" dirty="0" smtClean="0">
              <a:solidFill>
                <a:srgbClr val="000000"/>
              </a:solidFill>
              <a:uFill>
                <a:solidFill>
                  <a:srgbClr val="FFFFFF"/>
                </a:solidFill>
              </a:uFill>
              <a:latin typeface="Adobe 黑体 Std R" panose="020B0400000000000000" pitchFamily="34" charset="-128"/>
              <a:ea typeface="Adobe 黑体 Std R" panose="020B0400000000000000" pitchFamily="34" charset="-128"/>
            </a:endParaRPr>
          </a:p>
          <a:p>
            <a:pPr fontAlgn="base"/>
            <a:r>
              <a:rPr lang="zh-TW" altLang="en-US" sz="2000" dirty="0">
                <a:latin typeface="Adobe 黑体 Std R" panose="020B0400000000000000" pitchFamily="34" charset="-128"/>
                <a:ea typeface="Adobe 黑体 Std R" panose="020B0400000000000000" pitchFamily="34" charset="-128"/>
              </a:rPr>
              <a:t>野生動物警示標誌和無線電警告信息的結合，</a:t>
            </a:r>
            <a:r>
              <a:rPr lang="zh-TW" altLang="en-US" sz="2000" dirty="0" smtClean="0">
                <a:latin typeface="Adobe 黑体 Std R" panose="020B0400000000000000" pitchFamily="34" charset="-128"/>
                <a:ea typeface="Adobe 黑体 Std R" panose="020B0400000000000000" pitchFamily="34" charset="-128"/>
              </a:rPr>
              <a:t>導致在開放景觀</a:t>
            </a:r>
            <a:r>
              <a:rPr lang="zh-TW" altLang="en-US" sz="2000" dirty="0">
                <a:latin typeface="Adobe 黑体 Std R" panose="020B0400000000000000" pitchFamily="34" charset="-128"/>
                <a:ea typeface="Adobe 黑体 Std R" panose="020B0400000000000000" pitchFamily="34" charset="-128"/>
              </a:rPr>
              <a:t>（沒有茂密的森林）的速度下降，</a:t>
            </a:r>
            <a:r>
              <a:rPr lang="zh-TW" altLang="en-US" sz="2000" dirty="0" smtClean="0">
                <a:latin typeface="Adobe 黑体 Std R" panose="020B0400000000000000" pitchFamily="34" charset="-128"/>
                <a:ea typeface="Adobe 黑体 Std R" panose="020B0400000000000000" pitchFamily="34" charset="-128"/>
              </a:rPr>
              <a:t>而只有無線電</a:t>
            </a:r>
            <a:r>
              <a:rPr lang="zh-TW" altLang="en-US" sz="2000" dirty="0">
                <a:latin typeface="Adobe 黑体 Std R" panose="020B0400000000000000" pitchFamily="34" charset="-128"/>
                <a:ea typeface="Adobe 黑体 Std R" panose="020B0400000000000000" pitchFamily="34" charset="-128"/>
              </a:rPr>
              <a:t>警告</a:t>
            </a:r>
            <a:r>
              <a:rPr lang="zh-TW" altLang="en-US" sz="2000" dirty="0" smtClean="0">
                <a:latin typeface="Adobe 黑体 Std R" panose="020B0400000000000000" pitchFamily="34" charset="-128"/>
                <a:ea typeface="Adobe 黑体 Std R" panose="020B0400000000000000" pitchFamily="34" charset="-128"/>
              </a:rPr>
              <a:t>信息時產生最低速度。</a:t>
            </a:r>
            <a:br>
              <a:rPr lang="zh-TW" altLang="en-US" sz="2000" dirty="0" smtClean="0">
                <a:latin typeface="Adobe 黑体 Std R" panose="020B0400000000000000" pitchFamily="34" charset="-128"/>
                <a:ea typeface="Adobe 黑体 Std R" panose="020B0400000000000000" pitchFamily="34" charset="-128"/>
              </a:rPr>
            </a:br>
            <a:endParaRPr lang="en-US" sz="2000" spc="-1" dirty="0">
              <a:solidFill>
                <a:srgbClr val="000000"/>
              </a:solidFill>
              <a:uFill>
                <a:solidFill>
                  <a:srgbClr val="FFFFFF"/>
                </a:solidFill>
              </a:uFill>
              <a:latin typeface="Adobe 黑体 Std R" panose="020B0400000000000000" pitchFamily="34" charset="-128"/>
              <a:ea typeface="Adobe 黑体 Std R" panose="020B0400000000000000" pitchFamily="34" charset="-128"/>
            </a:endParaRPr>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2196" y="1144888"/>
            <a:ext cx="4879497" cy="3366287"/>
          </a:xfrm>
          <a:prstGeom prst="rect">
            <a:avLst/>
          </a:prstGeom>
        </p:spPr>
      </p:pic>
    </p:spTree>
    <p:extLst>
      <p:ext uri="{BB962C8B-B14F-4D97-AF65-F5344CB8AC3E}">
        <p14:creationId xmlns:p14="http://schemas.microsoft.com/office/powerpoint/2010/main" val="2292731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佈景主題">
  <a:themeElements>
    <a:clrScheme name="Office 佈景主題">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佈景主題">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463</TotalTime>
  <Words>1322</Words>
  <Application>Microsoft Office PowerPoint</Application>
  <PresentationFormat>如螢幕大小 (4:3)</PresentationFormat>
  <Paragraphs>84</Paragraphs>
  <Slides>15</Slides>
  <Notes>0</Notes>
  <HiddenSlides>0</HiddenSlides>
  <MMClips>0</MMClips>
  <ScaleCrop>false</ScaleCrop>
  <HeadingPairs>
    <vt:vector size="6" baseType="variant">
      <vt:variant>
        <vt:lpstr>使用字型</vt:lpstr>
      </vt:variant>
      <vt:variant>
        <vt:i4>11</vt:i4>
      </vt:variant>
      <vt:variant>
        <vt:lpstr>佈景主題</vt:lpstr>
      </vt:variant>
      <vt:variant>
        <vt:i4>1</vt:i4>
      </vt:variant>
      <vt:variant>
        <vt:lpstr>投影片標題</vt:lpstr>
      </vt:variant>
      <vt:variant>
        <vt:i4>15</vt:i4>
      </vt:variant>
    </vt:vector>
  </HeadingPairs>
  <TitlesOfParts>
    <vt:vector size="27" baseType="lpstr">
      <vt:lpstr>Adobe 黑体 Std R</vt:lpstr>
      <vt:lpstr>Kozuka Mincho Pro B</vt:lpstr>
      <vt:lpstr>Rockwell</vt:lpstr>
      <vt:lpstr>新細明體</vt:lpstr>
      <vt:lpstr>標楷體</vt:lpstr>
      <vt:lpstr>Arial</vt:lpstr>
      <vt:lpstr>Calibri</vt:lpstr>
      <vt:lpstr>Calibri Light</vt:lpstr>
      <vt:lpstr>Symbol</vt:lpstr>
      <vt:lpstr>Times New Roman</vt:lpstr>
      <vt:lpstr>Wingdings</vt: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荔枝乃嘉</dc:creator>
  <cp:lastModifiedBy>Chia</cp:lastModifiedBy>
  <cp:revision>50</cp:revision>
  <dcterms:created xsi:type="dcterms:W3CDTF">2016-10-11T10:26:40Z</dcterms:created>
  <dcterms:modified xsi:type="dcterms:W3CDTF">2016-10-12T02:49:52Z</dcterms:modified>
</cp:coreProperties>
</file>